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p:notesSz cx="6858000" cy="9144000"/>
  <p:embeddedFontLst>
    <p:embeddedFont>
      <p:font typeface="Cardo" charset="0"/>
      <p:regular r:id="rId31"/>
      <p:bold r:id="rId32"/>
      <p:italic r:id="rId33"/>
    </p:embeddedFont>
    <p:embeddedFont>
      <p:font typeface="Bebas Neue" charset="0"/>
      <p:regular r:id="rId34"/>
    </p:embeddedFont>
    <p:embeddedFont>
      <p:font typeface="Josefin Sans" charset="0"/>
      <p:regular r:id="rId35"/>
      <p:bold r:id="rId36"/>
      <p:italic r:id="rId37"/>
      <p:boldItalic r:id="rId38"/>
    </p:embeddedFont>
    <p:embeddedFont>
      <p:font typeface="Quicksand"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305ABF-0963-4703-A4E8-87A70790B772}"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10.fntdata"/><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b6c1c3b07f_0_6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6c1c3b07f_0_6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6" name="Shape 436"/>
        <p:cNvGrpSpPr/>
        <p:nvPr/>
      </p:nvGrpSpPr>
      <p:grpSpPr>
        <a:xfrm>
          <a:off x="0" y="0"/>
          <a:ext cx="0" cy="0"/>
          <a:chOff x="0" y="0"/>
          <a:chExt cx="0" cy="0"/>
        </a:xfrm>
      </p:grpSpPr>
      <p:sp>
        <p:nvSpPr>
          <p:cNvPr id="437" name="Google Shape;437;gdf2ad0dcca_0_4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df2ad0dcca_0_4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f490c8f71f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f490c8f71f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e00877769e_1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00877769e_1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b6c1c3b07f_0_12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6c1c3b07f_0_12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gb6c1c3b07f_0_12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6c1c3b07f_0_12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e0a7a5865a_0_2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0a7a5865a_0_2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3" name="Shape 513"/>
        <p:cNvGrpSpPr/>
        <p:nvPr/>
      </p:nvGrpSpPr>
      <p:grpSpPr>
        <a:xfrm>
          <a:off x="0" y="0"/>
          <a:ext cx="0" cy="0"/>
          <a:chOff x="0" y="0"/>
          <a:chExt cx="0" cy="0"/>
        </a:xfrm>
      </p:grpSpPr>
      <p:sp>
        <p:nvSpPr>
          <p:cNvPr id="514" name="Google Shape;514;gb6c1c3b07f_0_7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b6c1c3b07f_0_7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df667804fb_0_1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df667804fb_0_1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e0a7a3bfdf_0_3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0a7a3bfdf_0_3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b6c1c3b07f_0_7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6c1c3b07f_0_7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2" name="Shape 342"/>
        <p:cNvGrpSpPr/>
        <p:nvPr/>
      </p:nvGrpSpPr>
      <p:grpSpPr>
        <a:xfrm>
          <a:off x="0" y="0"/>
          <a:ext cx="0" cy="0"/>
          <a:chOff x="0" y="0"/>
          <a:chExt cx="0" cy="0"/>
        </a:xfrm>
      </p:grpSpPr>
      <p:sp>
        <p:nvSpPr>
          <p:cNvPr id="343" name="Google Shape;343;gb6c1c3b07f_0_6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6c1c3b07f_0_6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9" name="Shape 589"/>
        <p:cNvGrpSpPr/>
        <p:nvPr/>
      </p:nvGrpSpPr>
      <p:grpSpPr>
        <a:xfrm>
          <a:off x="0" y="0"/>
          <a:ext cx="0" cy="0"/>
          <a:chOff x="0" y="0"/>
          <a:chExt cx="0" cy="0"/>
        </a:xfrm>
      </p:grpSpPr>
      <p:sp>
        <p:nvSpPr>
          <p:cNvPr id="590" name="Google Shape;590;gb6c1c3b07f_0_15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b6c1c3b07f_0_15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6" name="Shape 596"/>
        <p:cNvGrpSpPr/>
        <p:nvPr/>
      </p:nvGrpSpPr>
      <p:grpSpPr>
        <a:xfrm>
          <a:off x="0" y="0"/>
          <a:ext cx="0" cy="0"/>
          <a:chOff x="0" y="0"/>
          <a:chExt cx="0" cy="0"/>
        </a:xfrm>
      </p:grpSpPr>
      <p:sp>
        <p:nvSpPr>
          <p:cNvPr id="597" name="Google Shape;597;gf490c8f71f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490c8f71f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3" name="Shape 603"/>
        <p:cNvGrpSpPr/>
        <p:nvPr/>
      </p:nvGrpSpPr>
      <p:grpSpPr>
        <a:xfrm>
          <a:off x="0" y="0"/>
          <a:ext cx="0" cy="0"/>
          <a:chOff x="0" y="0"/>
          <a:chExt cx="0" cy="0"/>
        </a:xfrm>
      </p:grpSpPr>
      <p:sp>
        <p:nvSpPr>
          <p:cNvPr id="604" name="Google Shape;604;gf490c8f71f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f490c8f71f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1" name="Shape 611"/>
        <p:cNvGrpSpPr/>
        <p:nvPr/>
      </p:nvGrpSpPr>
      <p:grpSpPr>
        <a:xfrm>
          <a:off x="0" y="0"/>
          <a:ext cx="0" cy="0"/>
          <a:chOff x="0" y="0"/>
          <a:chExt cx="0" cy="0"/>
        </a:xfrm>
      </p:grpSpPr>
      <p:sp>
        <p:nvSpPr>
          <p:cNvPr id="612" name="Google Shape;612;gb6c1c3b07f_0_14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b6c1c3b07f_0_14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1" name="Shape 631"/>
        <p:cNvGrpSpPr/>
        <p:nvPr/>
      </p:nvGrpSpPr>
      <p:grpSpPr>
        <a:xfrm>
          <a:off x="0" y="0"/>
          <a:ext cx="0" cy="0"/>
          <a:chOff x="0" y="0"/>
          <a:chExt cx="0" cy="0"/>
        </a:xfrm>
      </p:grpSpPr>
      <p:sp>
        <p:nvSpPr>
          <p:cNvPr id="632" name="Google Shape;632;g13dea1aa854_0_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3dea1aa854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gb6c1c3b07f_0_14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6c1c3b07f_0_14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b6c1c3b23d_4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6c1c3b23d_4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f490c8f71f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490c8f71f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b6c1c3b07f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6c1c3b07f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f490c8f71f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490c8f71f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f490c8f71f_0_1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f490c8f71f_0_1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8" name="Shape 428"/>
        <p:cNvGrpSpPr/>
        <p:nvPr/>
      </p:nvGrpSpPr>
      <p:grpSpPr>
        <a:xfrm>
          <a:off x="0" y="0"/>
          <a:ext cx="0" cy="0"/>
          <a:chOff x="0" y="0"/>
          <a:chExt cx="0" cy="0"/>
        </a:xfrm>
      </p:grpSpPr>
      <p:sp>
        <p:nvSpPr>
          <p:cNvPr id="429" name="Google Shape;429;gb6c1c3b07f_0_15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6c1c3b07f_0_15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image" Target="../media/image15.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4" name="Google Shape;14;p2"/>
          <p:cNvSpPr txBox="1"/>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95" name="Google Shape;95;p14"/>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96" name="Google Shape;96;p14"/>
          <p:cNvGrpSpPr/>
          <p:nvPr/>
        </p:nvGrpSpPr>
        <p:grpSpPr>
          <a:xfrm>
            <a:off x="0" y="-805349"/>
            <a:ext cx="9763800" cy="7934649"/>
            <a:chOff x="0" y="-805349"/>
            <a:chExt cx="9763800" cy="7934649"/>
          </a:xfrm>
        </p:grpSpPr>
        <p:pic>
          <p:nvPicPr>
            <p:cNvPr id="97" name="Google Shape;97;p14"/>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98" name="Google Shape;98;p14"/>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99" name="Shape 99"/>
        <p:cNvGrpSpPr/>
        <p:nvPr/>
      </p:nvGrpSpPr>
      <p:grpSpPr>
        <a:xfrm>
          <a:off x="0" y="0"/>
          <a:ext cx="0" cy="0"/>
          <a:chOff x="0" y="0"/>
          <a:chExt cx="0" cy="0"/>
        </a:xfrm>
      </p:grpSpPr>
      <p:pic>
        <p:nvPicPr>
          <p:cNvPr id="100" name="Google Shape;100;p1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01" name="Google Shape;101;p15"/>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02" name="Google Shape;102;p15"/>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03" name="Google Shape;103;p15"/>
          <p:cNvPicPr preferRelativeResize="0"/>
          <p:nvPr/>
        </p:nvPicPr>
        <p:blipFill>
          <a:blip r:embed="rId4"/>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6" name="Google Shape;106;p16"/>
          <p:cNvGrpSpPr/>
          <p:nvPr/>
        </p:nvGrpSpPr>
        <p:grpSpPr>
          <a:xfrm>
            <a:off x="-576577" y="-1474725"/>
            <a:ext cx="10363825" cy="2929874"/>
            <a:chOff x="-576577" y="-1227375"/>
            <a:chExt cx="10363825" cy="2929874"/>
          </a:xfrm>
        </p:grpSpPr>
        <p:pic>
          <p:nvPicPr>
            <p:cNvPr id="107" name="Google Shape;107;p16"/>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08" name="Google Shape;108;p16"/>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09" name="Google Shape;109;p16"/>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2" name="Google Shape;112;p17"/>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3" name="Google Shape;113;p17"/>
          <p:cNvGrpSpPr/>
          <p:nvPr/>
        </p:nvGrpSpPr>
        <p:grpSpPr>
          <a:xfrm>
            <a:off x="-1846500" y="-1386399"/>
            <a:ext cx="11304528" cy="8107960"/>
            <a:chOff x="-1846500" y="-1386399"/>
            <a:chExt cx="11304528" cy="8107960"/>
          </a:xfrm>
        </p:grpSpPr>
        <p:pic>
          <p:nvPicPr>
            <p:cNvPr id="114" name="Google Shape;114;p17"/>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15" name="Google Shape;115;p17"/>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9" name="Google Shape;119;p18"/>
          <p:cNvGrpSpPr/>
          <p:nvPr/>
        </p:nvGrpSpPr>
        <p:grpSpPr>
          <a:xfrm>
            <a:off x="-2260370" y="-3743099"/>
            <a:ext cx="14611870" cy="7885148"/>
            <a:chOff x="-2459845" y="-4046299"/>
            <a:chExt cx="14611870" cy="7885148"/>
          </a:xfrm>
        </p:grpSpPr>
        <p:pic>
          <p:nvPicPr>
            <p:cNvPr id="120" name="Google Shape;120;p18"/>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21" name="Google Shape;121;p18"/>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4" name="Google Shape;124;p19"/>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7" name="Google Shape;127;p20"/>
          <p:cNvSpPr txBox="1"/>
          <p:nvPr>
            <p:ph type="title"/>
          </p:nvPr>
        </p:nvSpPr>
        <p:spPr>
          <a:xfrm>
            <a:off x="2478750" y="161927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28" name="Google Shape;128;p20"/>
          <p:cNvSpPr txBox="1"/>
          <p:nvPr>
            <p:ph type="title" idx="2" hasCustomPrompt="1"/>
          </p:nvPr>
        </p:nvSpPr>
        <p:spPr>
          <a:xfrm>
            <a:off x="715088" y="143671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9" name="Google Shape;129;p20"/>
          <p:cNvSpPr txBox="1"/>
          <p:nvPr>
            <p:ph type="subTitle" idx="1"/>
          </p:nvPr>
        </p:nvSpPr>
        <p:spPr>
          <a:xfrm>
            <a:off x="2478750" y="299338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30" name="Google Shape;130;p20"/>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31" name="Google Shape;131;p20"/>
          <p:cNvPicPr preferRelativeResize="0"/>
          <p:nvPr/>
        </p:nvPicPr>
        <p:blipFill>
          <a:blip r:embed="rId4">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9" name="Google Shape;19;p3"/>
          <p:cNvSpPr txBox="1"/>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34" name="Google Shape;134;p21"/>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35" name="Google Shape;135;p21"/>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36" name="Google Shape;136;p21"/>
          <p:cNvSpPr txBox="1"/>
          <p:nvPr>
            <p:ph type="title"/>
          </p:nvPr>
        </p:nvSpPr>
        <p:spPr>
          <a:xfrm>
            <a:off x="3739220"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37" name="Google Shape;137;p21"/>
          <p:cNvSpPr txBox="1"/>
          <p:nvPr>
            <p:ph type="title" idx="2" hasCustomPrompt="1"/>
          </p:nvPr>
        </p:nvSpPr>
        <p:spPr>
          <a:xfrm>
            <a:off x="6598302" y="1869550"/>
            <a:ext cx="18306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8" name="Google Shape;138;p21"/>
          <p:cNvSpPr txBox="1"/>
          <p:nvPr>
            <p:ph type="subTitle" idx="1"/>
          </p:nvPr>
        </p:nvSpPr>
        <p:spPr>
          <a:xfrm>
            <a:off x="3744220"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41" name="Google Shape;141;p22"/>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42" name="Google Shape;142;p22"/>
          <p:cNvGrpSpPr/>
          <p:nvPr/>
        </p:nvGrpSpPr>
        <p:grpSpPr>
          <a:xfrm>
            <a:off x="7353187" y="285158"/>
            <a:ext cx="1435761" cy="1460042"/>
            <a:chOff x="557362" y="374583"/>
            <a:chExt cx="1435761" cy="1460042"/>
          </a:xfrm>
        </p:grpSpPr>
        <p:pic>
          <p:nvPicPr>
            <p:cNvPr id="143" name="Google Shape;143;p22"/>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44" name="Google Shape;144;p22"/>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45" name="Google Shape;145;p22"/>
          <p:cNvSpPr txBox="1"/>
          <p:nvPr>
            <p:ph type="title"/>
          </p:nvPr>
        </p:nvSpPr>
        <p:spPr>
          <a:xfrm>
            <a:off x="2655850" y="2390825"/>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46" name="Google Shape;146;p22"/>
          <p:cNvSpPr txBox="1"/>
          <p:nvPr>
            <p:ph type="title" idx="2" hasCustomPrompt="1"/>
          </p:nvPr>
        </p:nvSpPr>
        <p:spPr>
          <a:xfrm>
            <a:off x="2996550" y="105960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 name="Google Shape;147;p22"/>
          <p:cNvSpPr txBox="1"/>
          <p:nvPr>
            <p:ph type="subTitle" idx="1"/>
          </p:nvPr>
        </p:nvSpPr>
        <p:spPr>
          <a:xfrm>
            <a:off x="3187800" y="3522900"/>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4">
  <p:cSld name="CUSTOM_2_1_1_1">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50" name="Google Shape;150;p23"/>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51" name="Google Shape;151;p23"/>
          <p:cNvSpPr txBox="1"/>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52" name="Google Shape;152;p23"/>
          <p:cNvSpPr txBox="1"/>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3" name="Google Shape;153;p23"/>
          <p:cNvSpPr txBox="1"/>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5">
  <p:cSld name="CUSTOM_2_1_1_1_1">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56" name="Google Shape;156;p24"/>
          <p:cNvGrpSpPr/>
          <p:nvPr/>
        </p:nvGrpSpPr>
        <p:grpSpPr>
          <a:xfrm>
            <a:off x="-663524" y="-279925"/>
            <a:ext cx="5639853" cy="7085221"/>
            <a:chOff x="-663524" y="-279925"/>
            <a:chExt cx="5639853" cy="7085221"/>
          </a:xfrm>
        </p:grpSpPr>
        <p:pic>
          <p:nvPicPr>
            <p:cNvPr id="157" name="Google Shape;157;p24"/>
            <p:cNvPicPr preferRelativeResize="0"/>
            <p:nvPr/>
          </p:nvPicPr>
          <p:blipFill>
            <a:blip r:embed="rId3">
              <a:alphaModFix amt="26000"/>
            </a:blip>
            <a:stretch>
              <a:fillRect/>
            </a:stretch>
          </p:blipFill>
          <p:spPr>
            <a:xfrm rot="8851044" flipH="1">
              <a:off x="905324" y="1640501"/>
              <a:ext cx="3042426" cy="4716799"/>
            </a:xfrm>
            <a:prstGeom prst="rect">
              <a:avLst/>
            </a:prstGeom>
            <a:noFill/>
            <a:ln>
              <a:noFill/>
            </a:ln>
          </p:spPr>
        </p:pic>
        <p:pic>
          <p:nvPicPr>
            <p:cNvPr id="158" name="Google Shape;158;p24"/>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59" name="Google Shape;159;p24"/>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60" name="Google Shape;160;p24"/>
          <p:cNvSpPr txBox="1"/>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61" name="Google Shape;161;p24"/>
          <p:cNvSpPr txBox="1"/>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 name="Google Shape;162;p24"/>
          <p:cNvSpPr txBox="1"/>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5"/>
          <p:cNvSpPr txBox="1"/>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66" name="Google Shape;166;p25"/>
          <p:cNvSpPr txBox="1"/>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pic>
        <p:nvPicPr>
          <p:cNvPr id="167" name="Google Shape;167;p25"/>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70" name="Google Shape;170;p26"/>
          <p:cNvGrpSpPr/>
          <p:nvPr/>
        </p:nvGrpSpPr>
        <p:grpSpPr>
          <a:xfrm>
            <a:off x="-1078051" y="-828301"/>
            <a:ext cx="10800649" cy="6495486"/>
            <a:chOff x="-1078051" y="-828301"/>
            <a:chExt cx="10800649" cy="6495486"/>
          </a:xfrm>
        </p:grpSpPr>
        <p:pic>
          <p:nvPicPr>
            <p:cNvPr id="171" name="Google Shape;171;p26"/>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172" name="Google Shape;172;p26"/>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173" name="Google Shape;173;p26"/>
          <p:cNvSpPr txBox="1"/>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4" name="Google Shape;174;p26"/>
          <p:cNvSpPr txBox="1"/>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7" name="Google Shape;177;p27"/>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178" name="Google Shape;178;p27"/>
          <p:cNvSpPr txBox="1"/>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9" name="Google Shape;179;p27"/>
          <p:cNvSpPr txBox="1"/>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2" name="Google Shape;182;p28"/>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183" name="Google Shape;183;p28"/>
          <p:cNvSpPr txBox="1"/>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4" name="Google Shape;184;p28"/>
          <p:cNvSpPr txBox="1"/>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7" name="Google Shape;187;p29"/>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
        <p:nvSpPr>
          <p:cNvPr id="188" name="Google Shape;188;p29"/>
          <p:cNvSpPr txBox="1"/>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89" name="Google Shape;189;p29"/>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92" name="Google Shape;192;p30"/>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30"/>
          <p:cNvSpPr txBox="1"/>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94" name="Google Shape;194;p30"/>
          <p:cNvSpPr txBox="1"/>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195" name="Google Shape;195;p30"/>
          <p:cNvPicPr preferRelativeResize="0"/>
          <p:nvPr/>
        </p:nvPicPr>
        <p:blipFill>
          <a:blip r:embed="rId3">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type="body" idx="1"/>
          </p:nvPr>
        </p:nvSpPr>
        <p:spPr>
          <a:xfrm>
            <a:off x="720000" y="1192100"/>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AutoNum type="arabicPeriod"/>
              <a:defRPr sz="1200">
                <a:solidFill>
                  <a:schemeClr val="dk1"/>
                </a:solidFill>
                <a:latin typeface="Quicksand"/>
                <a:ea typeface="Quicksand"/>
                <a:cs typeface="Quicksand"/>
                <a:sym typeface="Quicksand"/>
              </a:defRPr>
            </a:lvl1pPr>
            <a:lvl2pPr marL="914400" lvl="1" indent="-3048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98" name="Google Shape;198;p31"/>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199" name="Google Shape;199;p31"/>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00" name="Google Shape;200;p31"/>
          <p:cNvSpPr txBox="1"/>
          <p:nvPr>
            <p:ph type="subTitle" idx="1"/>
          </p:nvPr>
        </p:nvSpPr>
        <p:spPr>
          <a:xfrm>
            <a:off x="1181425"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1" name="Google Shape;201;p31"/>
          <p:cNvSpPr txBox="1"/>
          <p:nvPr>
            <p:ph type="subTitle" idx="2"/>
          </p:nvPr>
        </p:nvSpPr>
        <p:spPr>
          <a:xfrm>
            <a:off x="4836300"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2" name="Google Shape;202;p31"/>
          <p:cNvSpPr txBox="1"/>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3" name="Google Shape;203;p31"/>
          <p:cNvSpPr txBox="1"/>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06" name="Google Shape;206;p32"/>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07" name="Google Shape;207;p32"/>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08" name="Google Shape;208;p32"/>
          <p:cNvSpPr txBox="1"/>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09" name="Google Shape;209;p32"/>
          <p:cNvSpPr txBox="1"/>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10" name="Google Shape;210;p32"/>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3" name="Google Shape;213;p33"/>
          <p:cNvPicPr preferRelativeResize="0"/>
          <p:nvPr/>
        </p:nvPicPr>
        <p:blipFill>
          <a:blip r:embed="rId3">
            <a:alphaModFix amt="15000"/>
          </a:blip>
          <a:stretch>
            <a:fillRect/>
          </a:stretch>
        </p:blipFill>
        <p:spPr>
          <a:xfrm rot="10800000" flipH="1">
            <a:off x="0" y="2027045"/>
            <a:ext cx="9144003" cy="3116462"/>
          </a:xfrm>
          <a:prstGeom prst="rect">
            <a:avLst/>
          </a:prstGeom>
          <a:noFill/>
          <a:ln>
            <a:noFill/>
          </a:ln>
        </p:spPr>
      </p:pic>
      <p:sp>
        <p:nvSpPr>
          <p:cNvPr id="214" name="Google Shape;214;p33"/>
          <p:cNvSpPr txBox="1"/>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15" name="Google Shape;215;p33"/>
          <p:cNvSpPr txBox="1"/>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6" name="Google Shape;216;p33"/>
          <p:cNvSpPr txBox="1"/>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17" name="Google Shape;217;p33"/>
          <p:cNvSpPr txBox="1"/>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8" name="Google Shape;218;p33"/>
          <p:cNvSpPr txBox="1"/>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19" name="Google Shape;219;p33"/>
          <p:cNvSpPr txBox="1"/>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0" name="Google Shape;220;p33"/>
          <p:cNvSpPr txBox="1"/>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221" name="Shape 221"/>
        <p:cNvGrpSpPr/>
        <p:nvPr/>
      </p:nvGrpSpPr>
      <p:grpSpPr>
        <a:xfrm>
          <a:off x="0" y="0"/>
          <a:ext cx="0" cy="0"/>
          <a:chOff x="0" y="0"/>
          <a:chExt cx="0" cy="0"/>
        </a:xfrm>
      </p:grpSpPr>
      <p:pic>
        <p:nvPicPr>
          <p:cNvPr id="222" name="Google Shape;222;p3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23" name="Google Shape;223;p34"/>
          <p:cNvSpPr txBox="1"/>
          <p:nvPr>
            <p:ph type="title"/>
          </p:nvPr>
        </p:nvSpPr>
        <p:spPr>
          <a:xfrm>
            <a:off x="743763" y="2366300"/>
            <a:ext cx="2401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24" name="Google Shape;224;p34"/>
          <p:cNvSpPr txBox="1"/>
          <p:nvPr>
            <p:ph type="subTitle" idx="1"/>
          </p:nvPr>
        </p:nvSpPr>
        <p:spPr>
          <a:xfrm>
            <a:off x="743763" y="3084000"/>
            <a:ext cx="24018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5" name="Google Shape;225;p34"/>
          <p:cNvSpPr txBox="1"/>
          <p:nvPr>
            <p:ph type="title" idx="2"/>
          </p:nvPr>
        </p:nvSpPr>
        <p:spPr>
          <a:xfrm>
            <a:off x="3407463" y="23663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26" name="Google Shape;226;p34"/>
          <p:cNvSpPr txBox="1"/>
          <p:nvPr>
            <p:ph type="subTitle" idx="3"/>
          </p:nvPr>
        </p:nvSpPr>
        <p:spPr>
          <a:xfrm>
            <a:off x="3407513" y="30840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7" name="Google Shape;227;p34"/>
          <p:cNvSpPr txBox="1"/>
          <p:nvPr>
            <p:ph type="title" idx="4"/>
          </p:nvPr>
        </p:nvSpPr>
        <p:spPr>
          <a:xfrm>
            <a:off x="6044863" y="23663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28" name="Google Shape;228;p34"/>
          <p:cNvSpPr txBox="1"/>
          <p:nvPr>
            <p:ph type="subTitle" idx="5"/>
          </p:nvPr>
        </p:nvSpPr>
        <p:spPr>
          <a:xfrm>
            <a:off x="6045963" y="30840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9" name="Google Shape;229;p34"/>
          <p:cNvSpPr txBox="1"/>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0" name="Google Shape;230;p34"/>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231" name="Google Shape;231;p34"/>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4" name="Google Shape;234;p35"/>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235" name="Google Shape;235;p35"/>
          <p:cNvSpPr txBox="1"/>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36" name="Google Shape;236;p35"/>
          <p:cNvSpPr txBox="1"/>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7" name="Google Shape;237;p35"/>
          <p:cNvSpPr txBox="1"/>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38" name="Google Shape;238;p35"/>
          <p:cNvSpPr txBox="1"/>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9" name="Google Shape;239;p35"/>
          <p:cNvSpPr txBox="1"/>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40" name="Google Shape;240;p35"/>
          <p:cNvSpPr txBox="1"/>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41" name="Google Shape;241;p35"/>
          <p:cNvSpPr txBox="1"/>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3">
  <p:cSld name="BLANK_1_1_1_2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6"/>
          <p:cNvGrpSpPr/>
          <p:nvPr/>
        </p:nvGrpSpPr>
        <p:grpSpPr>
          <a:xfrm>
            <a:off x="-2630529" y="-1513088"/>
            <a:ext cx="13086688" cy="8065884"/>
            <a:chOff x="-2630529" y="-1513088"/>
            <a:chExt cx="13086688" cy="8065884"/>
          </a:xfrm>
        </p:grpSpPr>
        <p:pic>
          <p:nvPicPr>
            <p:cNvPr id="245" name="Google Shape;245;p36"/>
            <p:cNvPicPr preferRelativeResize="0"/>
            <p:nvPr/>
          </p:nvPicPr>
          <p:blipFill>
            <a:blip r:embed="rId3">
              <a:alphaModFix amt="30000"/>
            </a:blip>
            <a:stretch>
              <a:fillRect/>
            </a:stretch>
          </p:blipFill>
          <p:spPr>
            <a:xfrm rot="8851044" flipH="1">
              <a:off x="-1601951" y="1388001"/>
              <a:ext cx="3042426" cy="4716799"/>
            </a:xfrm>
            <a:prstGeom prst="rect">
              <a:avLst/>
            </a:prstGeom>
            <a:noFill/>
            <a:ln>
              <a:noFill/>
            </a:ln>
          </p:spPr>
        </p:pic>
        <p:pic>
          <p:nvPicPr>
            <p:cNvPr id="246" name="Google Shape;246;p36"/>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247" name="Google Shape;247;p36"/>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248" name="Google Shape;248;p36"/>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249" name="Google Shape;249;p36"/>
          <p:cNvSpPr txBox="1"/>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50" name="Google Shape;250;p36"/>
          <p:cNvSpPr txBox="1"/>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1" name="Google Shape;251;p36"/>
          <p:cNvSpPr txBox="1"/>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52" name="Google Shape;252;p36"/>
          <p:cNvSpPr txBox="1"/>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3" name="Google Shape;253;p36"/>
          <p:cNvSpPr txBox="1"/>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54" name="Google Shape;254;p36"/>
          <p:cNvSpPr txBox="1"/>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5" name="Google Shape;255;p36"/>
          <p:cNvSpPr txBox="1"/>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58" name="Google Shape;258;p37"/>
          <p:cNvGrpSpPr/>
          <p:nvPr/>
        </p:nvGrpSpPr>
        <p:grpSpPr>
          <a:xfrm rot="10800000" flipH="1">
            <a:off x="-1846500" y="-1386399"/>
            <a:ext cx="11304528" cy="8107960"/>
            <a:chOff x="-1846500" y="-1386399"/>
            <a:chExt cx="11304528" cy="8107960"/>
          </a:xfrm>
        </p:grpSpPr>
        <p:pic>
          <p:nvPicPr>
            <p:cNvPr id="259" name="Google Shape;259;p37"/>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260" name="Google Shape;260;p37"/>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261" name="Google Shape;261;p37"/>
          <p:cNvSpPr txBox="1"/>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62" name="Google Shape;262;p37"/>
          <p:cNvSpPr txBox="1"/>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3" name="Google Shape;263;p37"/>
          <p:cNvSpPr txBox="1"/>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64" name="Google Shape;264;p37"/>
          <p:cNvSpPr txBox="1"/>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5" name="Google Shape;265;p37"/>
          <p:cNvSpPr txBox="1"/>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66" name="Google Shape;266;p37"/>
          <p:cNvSpPr txBox="1"/>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7" name="Google Shape;267;p37"/>
          <p:cNvSpPr txBox="1"/>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68" name="Google Shape;268;p37"/>
          <p:cNvSpPr txBox="1"/>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9" name="Google Shape;269;p37"/>
          <p:cNvSpPr txBox="1"/>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270" name="Shape 270"/>
        <p:cNvGrpSpPr/>
        <p:nvPr/>
      </p:nvGrpSpPr>
      <p:grpSpPr>
        <a:xfrm>
          <a:off x="0" y="0"/>
          <a:ext cx="0" cy="0"/>
          <a:chOff x="0" y="0"/>
          <a:chExt cx="0" cy="0"/>
        </a:xfrm>
      </p:grpSpPr>
      <p:pic>
        <p:nvPicPr>
          <p:cNvPr id="271" name="Google Shape;271;p3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72" name="Google Shape;272;p38"/>
          <p:cNvGrpSpPr/>
          <p:nvPr/>
        </p:nvGrpSpPr>
        <p:grpSpPr>
          <a:xfrm>
            <a:off x="-891002" y="-1475725"/>
            <a:ext cx="10578908" cy="2929874"/>
            <a:chOff x="-891002" y="-1228775"/>
            <a:chExt cx="10578908" cy="2929874"/>
          </a:xfrm>
        </p:grpSpPr>
        <p:pic>
          <p:nvPicPr>
            <p:cNvPr id="273" name="Google Shape;273;p3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274" name="Google Shape;274;p3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275" name="Google Shape;275;p38"/>
          <p:cNvSpPr txBox="1"/>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76" name="Google Shape;276;p38"/>
          <p:cNvSpPr txBox="1"/>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7" name="Google Shape;277;p38"/>
          <p:cNvSpPr txBox="1"/>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78" name="Google Shape;278;p38"/>
          <p:cNvSpPr txBox="1"/>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9" name="Google Shape;279;p38"/>
          <p:cNvSpPr txBox="1"/>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80" name="Google Shape;280;p38"/>
          <p:cNvSpPr txBox="1"/>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1" name="Google Shape;281;p38"/>
          <p:cNvSpPr txBox="1"/>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82" name="Google Shape;282;p38"/>
          <p:cNvSpPr txBox="1"/>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3" name="Google Shape;283;p38"/>
          <p:cNvSpPr txBox="1"/>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84" name="Google Shape;284;p38"/>
          <p:cNvSpPr txBox="1"/>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5" name="Google Shape;285;p38"/>
          <p:cNvSpPr txBox="1"/>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286" name="Google Shape;286;p38"/>
          <p:cNvSpPr txBox="1"/>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7" name="Google Shape;287;p38"/>
          <p:cNvSpPr txBox="1"/>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88" name="Shape 288"/>
        <p:cNvGrpSpPr/>
        <p:nvPr/>
      </p:nvGrpSpPr>
      <p:grpSpPr>
        <a:xfrm>
          <a:off x="0" y="0"/>
          <a:ext cx="0" cy="0"/>
          <a:chOff x="0" y="0"/>
          <a:chExt cx="0" cy="0"/>
        </a:xfrm>
      </p:grpSpPr>
      <p:pic>
        <p:nvPicPr>
          <p:cNvPr id="289" name="Google Shape;289;p3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90" name="Google Shape;290;p39"/>
          <p:cNvSpPr txBox="1"/>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1" name="Google Shape;291;p39"/>
          <p:cNvSpPr txBox="1"/>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2" name="Google Shape;292;p39"/>
          <p:cNvSpPr txBox="1"/>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3" name="Google Shape;293;p39"/>
          <p:cNvSpPr txBox="1"/>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4" name="Google Shape;294;p39"/>
          <p:cNvSpPr txBox="1"/>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5" name="Google Shape;295;p39"/>
          <p:cNvSpPr txBox="1"/>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96" name="Google Shape;296;p39"/>
          <p:cNvGrpSpPr/>
          <p:nvPr/>
        </p:nvGrpSpPr>
        <p:grpSpPr>
          <a:xfrm>
            <a:off x="-1956832" y="-1968099"/>
            <a:ext cx="12940132" cy="7885148"/>
            <a:chOff x="-1956832" y="-1968099"/>
            <a:chExt cx="12940132" cy="7885148"/>
          </a:xfrm>
        </p:grpSpPr>
        <p:pic>
          <p:nvPicPr>
            <p:cNvPr id="297" name="Google Shape;297;p3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298" name="Google Shape;298;p3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1" name="Google Shape;301;p40"/>
          <p:cNvSpPr txBox="1"/>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2" name="Google Shape;302;p40"/>
          <p:cNvSpPr txBox="1"/>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3" name="Google Shape;303;p40"/>
          <p:cNvSpPr txBox="1"/>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4" name="Google Shape;304;p40"/>
          <p:cNvSpPr txBox="1"/>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05" name="Google Shape;305;p40"/>
          <p:cNvSpPr txBox="1"/>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6" name="Google Shape;306;p40"/>
          <p:cNvSpPr txBox="1"/>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307" name="Google Shape;307;p40"/>
          <p:cNvGrpSpPr/>
          <p:nvPr/>
        </p:nvGrpSpPr>
        <p:grpSpPr>
          <a:xfrm>
            <a:off x="-1923024" y="-1968099"/>
            <a:ext cx="13199162" cy="7885148"/>
            <a:chOff x="-1923024" y="-1968099"/>
            <a:chExt cx="13199162" cy="7885148"/>
          </a:xfrm>
        </p:grpSpPr>
        <p:pic>
          <p:nvPicPr>
            <p:cNvPr id="308" name="Google Shape;308;p40"/>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309" name="Google Shape;309;p40"/>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310" name="Google Shape;310;p40"/>
          <p:cNvSpPr txBox="1"/>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1" name="Google Shape;311;p40"/>
          <p:cNvSpPr txBox="1"/>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2" name="Google Shape;312;p40"/>
          <p:cNvSpPr txBox="1"/>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3" name="Google Shape;313;p40"/>
          <p:cNvSpPr txBox="1"/>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4" name="Google Shape;34;p5"/>
          <p:cNvSpPr txBox="1"/>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314" name="Shape 314"/>
        <p:cNvGrpSpPr/>
        <p:nvPr/>
      </p:nvGrpSpPr>
      <p:grpSpPr>
        <a:xfrm>
          <a:off x="0" y="0"/>
          <a:ext cx="0" cy="0"/>
          <a:chOff x="0" y="0"/>
          <a:chExt cx="0" cy="0"/>
        </a:xfrm>
      </p:grpSpPr>
      <p:pic>
        <p:nvPicPr>
          <p:cNvPr id="315" name="Google Shape;315;p4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6" name="Google Shape;316;p41"/>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317" name="Google Shape;317;p41"/>
          <p:cNvSpPr txBox="1"/>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318" name="Google Shape;318;p41"/>
          <p:cNvSpPr txBox="1"/>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319" name="Google Shape;319;p41"/>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200">
                <a:solidFill>
                  <a:schemeClr val="dk1"/>
                </a:solidFill>
                <a:latin typeface="Quicksand"/>
                <a:ea typeface="Quicksand"/>
                <a:cs typeface="Quicksand"/>
                <a:sym typeface="Quicksand"/>
              </a:rPr>
              <a:t>CREDITS: This presentation template was created by </a:t>
            </a:r>
            <a:r>
              <a:rPr lang="en-GB" sz="1200">
                <a:solidFill>
                  <a:schemeClr val="dk1"/>
                </a:solidFill>
                <a:uFill>
                  <a:noFill/>
                </a:uFill>
                <a:latin typeface="Quicksand"/>
                <a:ea typeface="Quicksand"/>
                <a:cs typeface="Quicksand"/>
                <a:sym typeface="Quicksand"/>
                <a:hlinkClick r:id="rId4"/>
              </a:rPr>
              <a:t>Slidesgo</a:t>
            </a:r>
            <a:r>
              <a:rPr lang="en-GB" sz="1200">
                <a:solidFill>
                  <a:schemeClr val="dk1"/>
                </a:solidFill>
                <a:latin typeface="Quicksand"/>
                <a:ea typeface="Quicksand"/>
                <a:cs typeface="Quicksand"/>
                <a:sym typeface="Quicksand"/>
              </a:rPr>
              <a:t>, including icons by </a:t>
            </a:r>
            <a:r>
              <a:rPr lang="en-GB" sz="1200">
                <a:solidFill>
                  <a:schemeClr val="dk1"/>
                </a:solidFill>
                <a:uFill>
                  <a:noFill/>
                </a:uFill>
                <a:latin typeface="Quicksand"/>
                <a:ea typeface="Quicksand"/>
                <a:cs typeface="Quicksand"/>
                <a:sym typeface="Quicksand"/>
                <a:hlinkClick r:id="rId5"/>
              </a:rPr>
              <a:t>Flaticon</a:t>
            </a:r>
            <a:r>
              <a:rPr lang="en-GB" sz="1200">
                <a:solidFill>
                  <a:schemeClr val="dk1"/>
                </a:solidFill>
                <a:latin typeface="Quicksand"/>
                <a:ea typeface="Quicksand"/>
                <a:cs typeface="Quicksand"/>
                <a:sym typeface="Quicksand"/>
              </a:rPr>
              <a:t> </a:t>
            </a:r>
            <a:r>
              <a:rPr lang="en-GB" sz="1200">
                <a:solidFill>
                  <a:schemeClr val="dk1"/>
                </a:solidFill>
                <a:highlight>
                  <a:srgbClr val="DFDEFC"/>
                </a:highlight>
                <a:latin typeface="Quicksand"/>
                <a:ea typeface="Quicksand"/>
                <a:cs typeface="Quicksand"/>
                <a:sym typeface="Quicksand"/>
              </a:rPr>
              <a:t>and</a:t>
            </a:r>
            <a:r>
              <a:rPr lang="en-GB" sz="1200">
                <a:solidFill>
                  <a:schemeClr val="dk1"/>
                </a:solidFill>
                <a:latin typeface="Quicksand"/>
                <a:ea typeface="Quicksand"/>
                <a:cs typeface="Quicksand"/>
                <a:sym typeface="Quicksand"/>
              </a:rPr>
              <a:t> infographics &amp; images by </a:t>
            </a:r>
            <a:r>
              <a:rPr lang="en-GB" sz="1200">
                <a:solidFill>
                  <a:schemeClr val="dk1"/>
                </a:solidFill>
                <a:uFill>
                  <a:noFill/>
                </a:uFill>
                <a:latin typeface="Quicksand"/>
                <a:ea typeface="Quicksand"/>
                <a:cs typeface="Quicksand"/>
                <a:sym typeface="Quicksand"/>
                <a:hlinkClick r:id="rId6"/>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320" name="Shape 320"/>
        <p:cNvGrpSpPr/>
        <p:nvPr/>
      </p:nvGrpSpPr>
      <p:grpSpPr>
        <a:xfrm>
          <a:off x="0" y="0"/>
          <a:ext cx="0" cy="0"/>
          <a:chOff x="0" y="0"/>
          <a:chExt cx="0" cy="0"/>
        </a:xfrm>
      </p:grpSpPr>
      <p:pic>
        <p:nvPicPr>
          <p:cNvPr id="321" name="Google Shape;321;p42"/>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CUSTOM_6">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4" name="Google Shape;324;p43"/>
          <p:cNvGrpSpPr/>
          <p:nvPr/>
        </p:nvGrpSpPr>
        <p:grpSpPr>
          <a:xfrm rot="10800000" flipH="1">
            <a:off x="-1846500" y="-1386399"/>
            <a:ext cx="11304528" cy="8107960"/>
            <a:chOff x="-1846500" y="-1386399"/>
            <a:chExt cx="11304528" cy="8107960"/>
          </a:xfrm>
        </p:grpSpPr>
        <p:pic>
          <p:nvPicPr>
            <p:cNvPr id="325" name="Google Shape;325;p43"/>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326" name="Google Shape;326;p43"/>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29" name="Google Shape;329;p44"/>
          <p:cNvPicPr preferRelativeResize="0"/>
          <p:nvPr/>
        </p:nvPicPr>
        <p:blipFill>
          <a:blip r:embed="rId3">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3">
  <p:cSld name="CUSTOM_7">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2" name="Google Shape;332;p45"/>
          <p:cNvGrpSpPr/>
          <p:nvPr/>
        </p:nvGrpSpPr>
        <p:grpSpPr>
          <a:xfrm>
            <a:off x="-1078051" y="-828301"/>
            <a:ext cx="10800649" cy="6495486"/>
            <a:chOff x="-1078051" y="-828301"/>
            <a:chExt cx="10800649" cy="6495486"/>
          </a:xfrm>
        </p:grpSpPr>
        <p:pic>
          <p:nvPicPr>
            <p:cNvPr id="333" name="Google Shape;333;p45"/>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334" name="Google Shape;334;p45"/>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rot="10800000" flipH="1">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9" name="Google Shape;59;p9"/>
          <p:cNvSpPr txBox="1"/>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rgbClr val="233294">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0"/>
          <p:cNvSpPr txBox="1"/>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15000"/>
              </a:lnSpc>
              <a:spcBef>
                <a:spcPts val="1600"/>
              </a:spcBef>
              <a:spcAft>
                <a:spcPts val="160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0.xml"/><Relationship Id="rId2" Type="http://schemas.openxmlformats.org/officeDocument/2006/relationships/image" Target="../media/image20.png"/><Relationship Id="rId1" Type="http://schemas.openxmlformats.org/officeDocument/2006/relationships/hyperlink" Target="https://docs.google.com/spreadsheets/d/1F5yy1M9ruuPVfqFmJU53MJi3kWejsimVBAJwG6KkAXk/edit?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1.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2.xml"/><Relationship Id="rId2" Type="http://schemas.openxmlformats.org/officeDocument/2006/relationships/hyperlink" Target="https://www.statista.com/statistics/1258062/singapore-most-used-gaming-streaming-platform/" TargetMode="Externa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2.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2.xml"/><Relationship Id="rId4" Type="http://schemas.openxmlformats.org/officeDocument/2006/relationships/hyperlink" Target="https://www.youtube.com/channel/UCM8T9z4vSYdEv2zW2mm6MkQ" TargetMode="External"/><Relationship Id="rId3" Type="http://schemas.openxmlformats.org/officeDocument/2006/relationships/hyperlink" Target="https://www.youtube.com/c/ChunWeng" TargetMode="External"/><Relationship Id="rId2" Type="http://schemas.openxmlformats.org/officeDocument/2006/relationships/hyperlink" Target="https://www.youtube.com/c/jordentan/videos" TargetMode="External"/><Relationship Id="rId1" Type="http://schemas.openxmlformats.org/officeDocument/2006/relationships/hyperlink" Target="https://socialblade.com/youtube/top/country/s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38" name="Shape 338"/>
        <p:cNvGrpSpPr/>
        <p:nvPr/>
      </p:nvGrpSpPr>
      <p:grpSpPr>
        <a:xfrm>
          <a:off x="0" y="0"/>
          <a:ext cx="0" cy="0"/>
          <a:chOff x="0" y="0"/>
          <a:chExt cx="0" cy="0"/>
        </a:xfrm>
      </p:grpSpPr>
      <p:sp>
        <p:nvSpPr>
          <p:cNvPr id="339" name="Google Shape;339;p46"/>
          <p:cNvSpPr txBox="1"/>
          <p:nvPr>
            <p:ph type="ctrTitle"/>
          </p:nvPr>
        </p:nvSpPr>
        <p:spPr>
          <a:xfrm>
            <a:off x="-131000" y="1247600"/>
            <a:ext cx="9326400" cy="188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400">
                <a:solidFill>
                  <a:schemeClr val="accent1"/>
                </a:solidFill>
              </a:rPr>
              <a:t>      User Growth Hacking </a:t>
            </a:r>
            <a:endParaRPr sz="4100"/>
          </a:p>
          <a:p>
            <a:pPr marL="0" lvl="0" indent="0" algn="ctr" rtl="0">
              <a:spcBef>
                <a:spcPts val="0"/>
              </a:spcBef>
              <a:spcAft>
                <a:spcPts val="0"/>
              </a:spcAft>
              <a:buNone/>
            </a:pPr>
            <a:r>
              <a:rPr lang="en-GB" sz="4100"/>
              <a:t>Strategy</a:t>
            </a:r>
            <a:endParaRPr sz="4100"/>
          </a:p>
        </p:txBody>
      </p:sp>
      <p:cxnSp>
        <p:nvCxnSpPr>
          <p:cNvPr id="341" name="Google Shape;341;p46"/>
          <p:cNvCxnSpPr/>
          <p:nvPr/>
        </p:nvCxnSpPr>
        <p:spPr>
          <a:xfrm>
            <a:off x="2532900" y="3405948"/>
            <a:ext cx="4078200" cy="0"/>
          </a:xfrm>
          <a:prstGeom prst="straightConnector1">
            <a:avLst/>
          </a:prstGeom>
          <a:noFill/>
          <a:ln w="9525" cap="flat" cmpd="sng">
            <a:solidFill>
              <a:schemeClr val="lt2"/>
            </a:solidFill>
            <a:prstDash val="solid"/>
            <a:round/>
            <a:headEnd type="none" w="med" len="med"/>
            <a:tailEnd type="none" w="med" len="med"/>
          </a:ln>
        </p:spPr>
      </p:cxnSp>
      <p:sp>
        <p:nvSpPr>
          <p:cNvPr id="1" name="Text Box 0"/>
          <p:cNvSpPr txBox="1"/>
          <p:nvPr/>
        </p:nvSpPr>
        <p:spPr>
          <a:xfrm>
            <a:off x="2355215" y="3406140"/>
            <a:ext cx="5522595" cy="306705"/>
          </a:xfrm>
          <a:prstGeom prst="rect">
            <a:avLst/>
          </a:prstGeom>
          <a:noFill/>
        </p:spPr>
        <p:txBody>
          <a:bodyPr wrap="square" rtlCol="0">
            <a:spAutoFit/>
          </a:bodyPr>
          <a:p>
            <a:r>
              <a:rPr lang="en-US"/>
              <a:t>Consultant &amp; Presenter: Shuvam</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39" name="Shape 439"/>
        <p:cNvGrpSpPr/>
        <p:nvPr/>
      </p:nvGrpSpPr>
      <p:grpSpPr>
        <a:xfrm>
          <a:off x="0" y="0"/>
          <a:ext cx="0" cy="0"/>
          <a:chOff x="0" y="0"/>
          <a:chExt cx="0" cy="0"/>
        </a:xfrm>
      </p:grpSpPr>
      <p:sp>
        <p:nvSpPr>
          <p:cNvPr id="440" name="Google Shape;440;p55"/>
          <p:cNvSpPr txBox="1"/>
          <p:nvPr>
            <p:ph type="subTitle" idx="3"/>
          </p:nvPr>
        </p:nvSpPr>
        <p:spPr>
          <a:xfrm>
            <a:off x="1082850" y="2740675"/>
            <a:ext cx="3115500" cy="11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https://gamefaqs.gamespot.com/</a:t>
            </a:r>
            <a:endParaRPr lang="en-GB"/>
          </a:p>
        </p:txBody>
      </p:sp>
      <p:sp>
        <p:nvSpPr>
          <p:cNvPr id="441" name="Google Shape;441;p55"/>
          <p:cNvSpPr txBox="1"/>
          <p:nvPr>
            <p:ph type="subTitle" idx="4"/>
          </p:nvPr>
        </p:nvSpPr>
        <p:spPr>
          <a:xfrm>
            <a:off x="4986525" y="2580876"/>
            <a:ext cx="2907600" cy="11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linked  spreadsheet contains possible social media spaces where Ethlas should be promoted (by increasing social sharing) excluding social media services which have already beenb targeted.</a:t>
            </a:r>
            <a:endParaRPr lang="en-GB"/>
          </a:p>
        </p:txBody>
      </p:sp>
      <p:cxnSp>
        <p:nvCxnSpPr>
          <p:cNvPr id="442" name="Google Shape;442;p55"/>
          <p:cNvCxnSpPr/>
          <p:nvPr/>
        </p:nvCxnSpPr>
        <p:spPr>
          <a:xfrm>
            <a:off x="2533655" y="2644000"/>
            <a:ext cx="421800" cy="0"/>
          </a:xfrm>
          <a:prstGeom prst="straightConnector1">
            <a:avLst/>
          </a:prstGeom>
          <a:noFill/>
          <a:ln w="9525" cap="flat" cmpd="sng">
            <a:solidFill>
              <a:schemeClr val="lt2"/>
            </a:solidFill>
            <a:prstDash val="solid"/>
            <a:round/>
            <a:headEnd type="none" w="med" len="med"/>
            <a:tailEnd type="none" w="med" len="med"/>
          </a:ln>
        </p:spPr>
      </p:cxnSp>
      <p:cxnSp>
        <p:nvCxnSpPr>
          <p:cNvPr id="443" name="Google Shape;443;p55"/>
          <p:cNvCxnSpPr/>
          <p:nvPr/>
        </p:nvCxnSpPr>
        <p:spPr>
          <a:xfrm>
            <a:off x="6310780" y="2440400"/>
            <a:ext cx="421800" cy="0"/>
          </a:xfrm>
          <a:prstGeom prst="straightConnector1">
            <a:avLst/>
          </a:prstGeom>
          <a:noFill/>
          <a:ln w="9525" cap="flat" cmpd="sng">
            <a:solidFill>
              <a:schemeClr val="lt2"/>
            </a:solidFill>
            <a:prstDash val="solid"/>
            <a:round/>
            <a:headEnd type="none" w="med" len="med"/>
            <a:tailEnd type="none" w="med" len="med"/>
          </a:ln>
        </p:spPr>
      </p:cxnSp>
      <p:sp>
        <p:nvSpPr>
          <p:cNvPr id="444" name="Google Shape;444;p55"/>
          <p:cNvSpPr txBox="1"/>
          <p:nvPr/>
        </p:nvSpPr>
        <p:spPr>
          <a:xfrm>
            <a:off x="1266225" y="523950"/>
            <a:ext cx="645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Diversifying social sharing to gain momentum: what other communities and areas can ethlas be promoted. </a:t>
            </a:r>
            <a:endParaRPr>
              <a:latin typeface="Quicksand"/>
              <a:ea typeface="Quicksand"/>
              <a:cs typeface="Quicksand"/>
              <a:sym typeface="Quicksand"/>
            </a:endParaRPr>
          </a:p>
        </p:txBody>
      </p:sp>
      <p:sp>
        <p:nvSpPr>
          <p:cNvPr id="445" name="Google Shape;445;p55"/>
          <p:cNvSpPr txBox="1"/>
          <p:nvPr/>
        </p:nvSpPr>
        <p:spPr>
          <a:xfrm>
            <a:off x="4846575" y="1899725"/>
            <a:ext cx="31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latin typeface="Quicksand"/>
                <a:ea typeface="Quicksand"/>
                <a:cs typeface="Quicksand"/>
                <a:sym typeface="Quicksand"/>
                <a:hlinkClick r:id="rId1"/>
              </a:rPr>
              <a:t>Possible Social sharing platforms</a:t>
            </a:r>
            <a:endParaRPr>
              <a:latin typeface="Quicksand"/>
              <a:ea typeface="Quicksand"/>
              <a:cs typeface="Quicksand"/>
              <a:sym typeface="Quicksand"/>
            </a:endParaRPr>
          </a:p>
        </p:txBody>
      </p:sp>
      <p:pic>
        <p:nvPicPr>
          <p:cNvPr id="446" name="Google Shape;446;p55">
            <a:hlinkClick r:id="rId1"/>
          </p:cNvPr>
          <p:cNvPicPr preferRelativeResize="0"/>
          <p:nvPr/>
        </p:nvPicPr>
        <p:blipFill>
          <a:blip r:embed="rId2"/>
          <a:stretch>
            <a:fillRect/>
          </a:stretch>
        </p:blipFill>
        <p:spPr>
          <a:xfrm>
            <a:off x="914354" y="1535747"/>
            <a:ext cx="3115499" cy="32596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sp>
        <p:nvSpPr>
          <p:cNvPr id="451" name="Google Shape;451;p56"/>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t>Using Existing users and Ingame features to boost popularity of ethlas on social media platforms</a:t>
            </a:r>
            <a:endParaRPr sz="1600"/>
          </a:p>
          <a:p>
            <a:pPr marL="0" lvl="0" indent="0" algn="l" rtl="0">
              <a:spcBef>
                <a:spcPts val="0"/>
              </a:spcBef>
              <a:spcAft>
                <a:spcPts val="0"/>
              </a:spcAft>
              <a:buNone/>
            </a:pPr>
            <a:endParaRPr sz="1600">
              <a:solidFill>
                <a:schemeClr val="accent1"/>
              </a:solidFill>
            </a:endParaRPr>
          </a:p>
        </p:txBody>
      </p:sp>
      <p:pic>
        <p:nvPicPr>
          <p:cNvPr id="452" name="Google Shape;452;p56"/>
          <p:cNvPicPr preferRelativeResize="0"/>
          <p:nvPr/>
        </p:nvPicPr>
        <p:blipFill>
          <a:blip r:embed="rId1"/>
          <a:stretch>
            <a:fillRect/>
          </a:stretch>
        </p:blipFill>
        <p:spPr>
          <a:xfrm>
            <a:off x="5277576" y="1344825"/>
            <a:ext cx="2915874" cy="3069926"/>
          </a:xfrm>
          <a:prstGeom prst="rect">
            <a:avLst/>
          </a:prstGeom>
          <a:noFill/>
          <a:ln>
            <a:noFill/>
          </a:ln>
        </p:spPr>
      </p:pic>
      <p:sp>
        <p:nvSpPr>
          <p:cNvPr id="453" name="Google Shape;453;p56"/>
          <p:cNvSpPr txBox="1"/>
          <p:nvPr/>
        </p:nvSpPr>
        <p:spPr>
          <a:xfrm>
            <a:off x="358050" y="1817788"/>
            <a:ext cx="47766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Notifying users of their Daily Top Ranking and providing an option to create a facebook post or posts to other communities to share their ranking.</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r>
              <a:rPr lang="en-GB">
                <a:latin typeface="Quicksand"/>
                <a:ea typeface="Quicksand"/>
                <a:cs typeface="Quicksand"/>
                <a:sym typeface="Quicksand"/>
              </a:rPr>
              <a:t>The Post can have links which lead back to the ethlas landing page, again encouraging players to sign up and try ethlas for themselves.</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sp>
        <p:nvSpPr>
          <p:cNvPr id="458" name="Google Shape;458;p57"/>
          <p:cNvSpPr txBox="1"/>
          <p:nvPr>
            <p:ph type="title"/>
          </p:nvPr>
        </p:nvSpPr>
        <p:spPr>
          <a:xfrm>
            <a:off x="4237673" y="1775425"/>
            <a:ext cx="2768400"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Activation</a:t>
            </a:r>
            <a:endParaRPr lang="en-GB"/>
          </a:p>
        </p:txBody>
      </p:sp>
      <p:sp>
        <p:nvSpPr>
          <p:cNvPr id="459" name="Google Shape;459;p57"/>
          <p:cNvSpPr txBox="1"/>
          <p:nvPr>
            <p:ph type="title" idx="2"/>
          </p:nvPr>
        </p:nvSpPr>
        <p:spPr>
          <a:xfrm>
            <a:off x="2474011" y="1592863"/>
            <a:ext cx="2112300" cy="141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endParaRPr lang="en-GB"/>
          </a:p>
        </p:txBody>
      </p:sp>
      <p:cxnSp>
        <p:nvCxnSpPr>
          <p:cNvPr id="460" name="Google Shape;460;p57"/>
          <p:cNvCxnSpPr/>
          <p:nvPr/>
        </p:nvCxnSpPr>
        <p:spPr>
          <a:xfrm>
            <a:off x="4346986" y="3056713"/>
            <a:ext cx="1029600" cy="0"/>
          </a:xfrm>
          <a:prstGeom prst="straightConnector1">
            <a:avLst/>
          </a:prstGeom>
          <a:noFill/>
          <a:ln w="9525" cap="flat" cmpd="sng">
            <a:solidFill>
              <a:schemeClr val="lt2"/>
            </a:solidFill>
            <a:prstDash val="solid"/>
            <a:round/>
            <a:headEnd type="none" w="med" len="med"/>
            <a:tailEnd type="none" w="med" len="med"/>
          </a:ln>
        </p:spPr>
      </p:cxnSp>
      <p:sp>
        <p:nvSpPr>
          <p:cNvPr id="461" name="Google Shape;461;p57"/>
          <p:cNvSpPr txBox="1"/>
          <p:nvPr/>
        </p:nvSpPr>
        <p:spPr>
          <a:xfrm>
            <a:off x="2357800" y="3466850"/>
            <a:ext cx="464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Providing the best possible first time experience </a:t>
            </a:r>
            <a:endParaRPr>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65" name="Shape 465"/>
        <p:cNvGrpSpPr/>
        <p:nvPr/>
      </p:nvGrpSpPr>
      <p:grpSpPr>
        <a:xfrm>
          <a:off x="0" y="0"/>
          <a:ext cx="0" cy="0"/>
          <a:chOff x="0" y="0"/>
          <a:chExt cx="0" cy="0"/>
        </a:xfrm>
      </p:grpSpPr>
      <p:sp>
        <p:nvSpPr>
          <p:cNvPr id="466" name="Google Shape;466;p58"/>
          <p:cNvSpPr txBox="1"/>
          <p:nvPr>
            <p:ph type="title"/>
          </p:nvPr>
        </p:nvSpPr>
        <p:spPr>
          <a:xfrm>
            <a:off x="688600" y="177550"/>
            <a:ext cx="7713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Customer Experience Optimisation</a:t>
            </a:r>
            <a:endParaRPr lang="en-GB">
              <a:solidFill>
                <a:schemeClr val="accent1"/>
              </a:solidFill>
            </a:endParaRPr>
          </a:p>
        </p:txBody>
      </p:sp>
      <p:grpSp>
        <p:nvGrpSpPr>
          <p:cNvPr id="467" name="Google Shape;467;p58"/>
          <p:cNvGrpSpPr/>
          <p:nvPr/>
        </p:nvGrpSpPr>
        <p:grpSpPr>
          <a:xfrm>
            <a:off x="3182500" y="1701731"/>
            <a:ext cx="2726108" cy="2729676"/>
            <a:chOff x="1839105" y="2209163"/>
            <a:chExt cx="1918173" cy="1920684"/>
          </a:xfrm>
        </p:grpSpPr>
        <p:sp>
          <p:nvSpPr>
            <p:cNvPr id="468" name="Google Shape;468;p58"/>
            <p:cNvSpPr/>
            <p:nvPr/>
          </p:nvSpPr>
          <p:spPr>
            <a:xfrm>
              <a:off x="1839112" y="2209163"/>
              <a:ext cx="575100" cy="575100"/>
            </a:xfrm>
            <a:prstGeom prst="flowChartConnec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58"/>
            <p:cNvSpPr/>
            <p:nvPr/>
          </p:nvSpPr>
          <p:spPr>
            <a:xfrm>
              <a:off x="3182171" y="2209163"/>
              <a:ext cx="575100" cy="575100"/>
            </a:xfrm>
            <a:prstGeom prst="flowChartConnec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58"/>
            <p:cNvSpPr/>
            <p:nvPr/>
          </p:nvSpPr>
          <p:spPr>
            <a:xfrm>
              <a:off x="3182179" y="3554730"/>
              <a:ext cx="575100" cy="575100"/>
            </a:xfrm>
            <a:prstGeom prst="flowChartConnec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1" name="Google Shape;471;p58"/>
            <p:cNvCxnSpPr>
              <a:stCxn id="468" idx="6"/>
              <a:endCxn id="469" idx="2"/>
            </p:cNvCxnSpPr>
            <p:nvPr/>
          </p:nvCxnSpPr>
          <p:spPr>
            <a:xfrm>
              <a:off x="2414212" y="2496713"/>
              <a:ext cx="768000" cy="300"/>
            </a:xfrm>
            <a:prstGeom prst="bentConnector3">
              <a:avLst>
                <a:gd name="adj1" fmla="val 49997"/>
              </a:avLst>
            </a:prstGeom>
            <a:noFill/>
            <a:ln w="9525" cap="flat" cmpd="sng">
              <a:solidFill>
                <a:schemeClr val="lt2"/>
              </a:solidFill>
              <a:prstDash val="solid"/>
              <a:round/>
              <a:headEnd type="none" w="med" len="med"/>
              <a:tailEnd type="none" w="med" len="med"/>
            </a:ln>
          </p:spPr>
        </p:cxnSp>
        <p:cxnSp>
          <p:nvCxnSpPr>
            <p:cNvPr id="472" name="Google Shape;472;p58"/>
            <p:cNvCxnSpPr>
              <a:stCxn id="469" idx="4"/>
              <a:endCxn id="473" idx="0"/>
            </p:cNvCxnSpPr>
            <p:nvPr/>
          </p:nvCxnSpPr>
          <p:spPr>
            <a:xfrm rot="5400000">
              <a:off x="2412971" y="2497913"/>
              <a:ext cx="770400" cy="1343100"/>
            </a:xfrm>
            <a:prstGeom prst="bentConnector3">
              <a:avLst>
                <a:gd name="adj1" fmla="val 50005"/>
              </a:avLst>
            </a:prstGeom>
            <a:noFill/>
            <a:ln w="9525" cap="flat" cmpd="sng">
              <a:solidFill>
                <a:schemeClr val="lt2"/>
              </a:solidFill>
              <a:prstDash val="solid"/>
              <a:round/>
              <a:headEnd type="none" w="med" len="med"/>
              <a:tailEnd type="none" w="med" len="med"/>
            </a:ln>
          </p:spPr>
        </p:cxnSp>
        <p:cxnSp>
          <p:nvCxnSpPr>
            <p:cNvPr id="474" name="Google Shape;474;p58"/>
            <p:cNvCxnSpPr>
              <a:stCxn id="473" idx="6"/>
              <a:endCxn id="470" idx="2"/>
            </p:cNvCxnSpPr>
            <p:nvPr/>
          </p:nvCxnSpPr>
          <p:spPr>
            <a:xfrm>
              <a:off x="2414205" y="3842297"/>
              <a:ext cx="768000" cy="300"/>
            </a:xfrm>
            <a:prstGeom prst="bentConnector3">
              <a:avLst>
                <a:gd name="adj1" fmla="val 49998"/>
              </a:avLst>
            </a:prstGeom>
            <a:noFill/>
            <a:ln w="9525" cap="flat" cmpd="sng">
              <a:solidFill>
                <a:schemeClr val="lt2"/>
              </a:solidFill>
              <a:prstDash val="solid"/>
              <a:round/>
              <a:headEnd type="none" w="med" len="med"/>
              <a:tailEnd type="none" w="med" len="med"/>
            </a:ln>
          </p:spPr>
        </p:cxnSp>
        <p:sp>
          <p:nvSpPr>
            <p:cNvPr id="473" name="Google Shape;473;p58"/>
            <p:cNvSpPr/>
            <p:nvPr/>
          </p:nvSpPr>
          <p:spPr>
            <a:xfrm>
              <a:off x="1839105" y="3554747"/>
              <a:ext cx="575100" cy="575100"/>
            </a:xfrm>
            <a:prstGeom prst="flowChartConnec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5" name="Google Shape;475;p58"/>
          <p:cNvSpPr txBox="1"/>
          <p:nvPr/>
        </p:nvSpPr>
        <p:spPr>
          <a:xfrm>
            <a:off x="235775" y="1693788"/>
            <a:ext cx="2784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dk1"/>
                </a:solidFill>
                <a:latin typeface="Josefin Sans"/>
                <a:ea typeface="Josefin Sans"/>
                <a:cs typeface="Josefin Sans"/>
                <a:sym typeface="Josefin Sans"/>
              </a:rPr>
              <a:t>Customer enters and logs in / signs up</a:t>
            </a:r>
            <a:endParaRPr sz="2100">
              <a:solidFill>
                <a:schemeClr val="dk1"/>
              </a:solidFill>
              <a:latin typeface="Josefin Sans"/>
              <a:ea typeface="Josefin Sans"/>
              <a:cs typeface="Josefin Sans"/>
              <a:sym typeface="Josefin Sans"/>
            </a:endParaRPr>
          </a:p>
        </p:txBody>
      </p:sp>
      <p:sp>
        <p:nvSpPr>
          <p:cNvPr id="476" name="Google Shape;476;p58"/>
          <p:cNvSpPr txBox="1"/>
          <p:nvPr/>
        </p:nvSpPr>
        <p:spPr>
          <a:xfrm>
            <a:off x="160500" y="3110875"/>
            <a:ext cx="336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dk1"/>
                </a:solidFill>
                <a:latin typeface="Josefin Sans"/>
                <a:ea typeface="Josefin Sans"/>
                <a:cs typeface="Josefin Sans"/>
                <a:sym typeface="Josefin Sans"/>
              </a:rPr>
              <a:t>Players are shown a promotional video </a:t>
            </a:r>
            <a:endParaRPr sz="2100">
              <a:solidFill>
                <a:schemeClr val="dk1"/>
              </a:solidFill>
              <a:latin typeface="Josefin Sans"/>
              <a:ea typeface="Josefin Sans"/>
              <a:cs typeface="Josefin Sans"/>
              <a:sym typeface="Josefin Sans"/>
            </a:endParaRPr>
          </a:p>
        </p:txBody>
      </p:sp>
      <p:sp>
        <p:nvSpPr>
          <p:cNvPr id="477" name="Google Shape;477;p58"/>
          <p:cNvSpPr txBox="1"/>
          <p:nvPr/>
        </p:nvSpPr>
        <p:spPr>
          <a:xfrm>
            <a:off x="160500" y="3896700"/>
            <a:ext cx="26766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Quicksand"/>
                <a:ea typeface="Quicksand"/>
                <a:cs typeface="Quicksand"/>
                <a:sym typeface="Quicksand"/>
              </a:rPr>
              <a:t>A video is displayed in which players are shown how the game works and how to navigate throughout the world</a:t>
            </a:r>
            <a:endParaRPr sz="1200">
              <a:solidFill>
                <a:schemeClr val="dk1"/>
              </a:solidFill>
              <a:latin typeface="Quicksand"/>
              <a:ea typeface="Quicksand"/>
              <a:cs typeface="Quicksand"/>
              <a:sym typeface="Quicksand"/>
            </a:endParaRPr>
          </a:p>
        </p:txBody>
      </p:sp>
      <p:sp>
        <p:nvSpPr>
          <p:cNvPr id="478" name="Google Shape;478;p58"/>
          <p:cNvSpPr txBox="1"/>
          <p:nvPr/>
        </p:nvSpPr>
        <p:spPr>
          <a:xfrm>
            <a:off x="5417400" y="1647675"/>
            <a:ext cx="37266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2100">
                <a:solidFill>
                  <a:schemeClr val="dk1"/>
                </a:solidFill>
                <a:latin typeface="Josefin Sans"/>
                <a:ea typeface="Josefin Sans"/>
                <a:cs typeface="Josefin Sans"/>
                <a:sym typeface="Josefin Sans"/>
              </a:rPr>
              <a:t>Email nurture campaign </a:t>
            </a:r>
            <a:endParaRPr sz="2100">
              <a:solidFill>
                <a:schemeClr val="dk1"/>
              </a:solidFill>
              <a:latin typeface="Josefin Sans"/>
              <a:ea typeface="Josefin Sans"/>
              <a:cs typeface="Josefin Sans"/>
              <a:sym typeface="Josefin Sans"/>
            </a:endParaRPr>
          </a:p>
        </p:txBody>
      </p:sp>
      <p:sp>
        <p:nvSpPr>
          <p:cNvPr id="479" name="Google Shape;479;p58"/>
          <p:cNvSpPr txBox="1"/>
          <p:nvPr/>
        </p:nvSpPr>
        <p:spPr>
          <a:xfrm>
            <a:off x="5810425" y="3173363"/>
            <a:ext cx="3095100" cy="831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2100">
                <a:solidFill>
                  <a:schemeClr val="dk1"/>
                </a:solidFill>
                <a:latin typeface="Josefin Sans"/>
                <a:ea typeface="Josefin Sans"/>
                <a:cs typeface="Josefin Sans"/>
                <a:sym typeface="Josefin Sans"/>
              </a:rPr>
              <a:t>Pop-up notification appears on screen</a:t>
            </a:r>
            <a:endParaRPr sz="2100">
              <a:solidFill>
                <a:schemeClr val="dk1"/>
              </a:solidFill>
              <a:latin typeface="Josefin Sans"/>
              <a:ea typeface="Josefin Sans"/>
              <a:cs typeface="Josefin Sans"/>
              <a:sym typeface="Josefin Sans"/>
            </a:endParaRPr>
          </a:p>
        </p:txBody>
      </p:sp>
      <p:sp>
        <p:nvSpPr>
          <p:cNvPr id="480" name="Google Shape;480;p58"/>
          <p:cNvSpPr txBox="1"/>
          <p:nvPr/>
        </p:nvSpPr>
        <p:spPr>
          <a:xfrm>
            <a:off x="6617575" y="4067150"/>
            <a:ext cx="2122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Quicksand"/>
                <a:ea typeface="Quicksand"/>
                <a:cs typeface="Quicksand"/>
                <a:sym typeface="Quicksand"/>
              </a:rPr>
              <a:t>New users have a popup to refer ethlas to a friend, and the rewards available</a:t>
            </a:r>
            <a:endParaRPr sz="1200">
              <a:solidFill>
                <a:schemeClr val="dk1"/>
              </a:solidFill>
              <a:latin typeface="Quicksand"/>
              <a:ea typeface="Quicksand"/>
              <a:cs typeface="Quicksand"/>
              <a:sym typeface="Quicksand"/>
            </a:endParaRPr>
          </a:p>
        </p:txBody>
      </p:sp>
      <p:sp>
        <p:nvSpPr>
          <p:cNvPr id="481" name="Google Shape;481;p58"/>
          <p:cNvSpPr/>
          <p:nvPr/>
        </p:nvSpPr>
        <p:spPr>
          <a:xfrm>
            <a:off x="3364868" y="1884612"/>
            <a:ext cx="449780" cy="449660"/>
          </a:xfrm>
          <a:custGeom>
            <a:avLst/>
            <a:gdLst/>
            <a:ahLst/>
            <a:cxnLst/>
            <a:rect l="l" t="t" r="r" b="b"/>
            <a:pathLst>
              <a:path w="11183" h="11180" extrusionOk="0">
                <a:moveTo>
                  <a:pt x="5593" y="327"/>
                </a:moveTo>
                <a:cubicBezTo>
                  <a:pt x="6331" y="327"/>
                  <a:pt x="7001" y="903"/>
                  <a:pt x="7107" y="1635"/>
                </a:cubicBezTo>
                <a:cubicBezTo>
                  <a:pt x="6625" y="1451"/>
                  <a:pt x="6108" y="1359"/>
                  <a:pt x="5592" y="1359"/>
                </a:cubicBezTo>
                <a:cubicBezTo>
                  <a:pt x="5075" y="1359"/>
                  <a:pt x="4558" y="1451"/>
                  <a:pt x="4076" y="1635"/>
                </a:cubicBezTo>
                <a:cubicBezTo>
                  <a:pt x="4185" y="897"/>
                  <a:pt x="4823" y="327"/>
                  <a:pt x="5593" y="327"/>
                </a:cubicBezTo>
                <a:close/>
                <a:moveTo>
                  <a:pt x="5593" y="1689"/>
                </a:moveTo>
                <a:cubicBezTo>
                  <a:pt x="6244" y="1689"/>
                  <a:pt x="6894" y="1848"/>
                  <a:pt x="7475" y="2167"/>
                </a:cubicBezTo>
                <a:lnTo>
                  <a:pt x="7260" y="2455"/>
                </a:lnTo>
                <a:cubicBezTo>
                  <a:pt x="6744" y="2181"/>
                  <a:pt x="6168" y="2043"/>
                  <a:pt x="5592" y="2043"/>
                </a:cubicBezTo>
                <a:cubicBezTo>
                  <a:pt x="5016" y="2043"/>
                  <a:pt x="4440" y="2181"/>
                  <a:pt x="3926" y="2455"/>
                </a:cubicBezTo>
                <a:lnTo>
                  <a:pt x="3708" y="2167"/>
                </a:lnTo>
                <a:cubicBezTo>
                  <a:pt x="4291" y="1848"/>
                  <a:pt x="4942" y="1689"/>
                  <a:pt x="5593" y="1689"/>
                </a:cubicBezTo>
                <a:close/>
                <a:moveTo>
                  <a:pt x="5645" y="2367"/>
                </a:moveTo>
                <a:cubicBezTo>
                  <a:pt x="6169" y="2367"/>
                  <a:pt x="6688" y="2477"/>
                  <a:pt x="7060" y="2720"/>
                </a:cubicBezTo>
                <a:lnTo>
                  <a:pt x="6643" y="3279"/>
                </a:lnTo>
                <a:cubicBezTo>
                  <a:pt x="6309" y="3127"/>
                  <a:pt x="5951" y="3052"/>
                  <a:pt x="5593" y="3052"/>
                </a:cubicBezTo>
                <a:cubicBezTo>
                  <a:pt x="5235" y="3052"/>
                  <a:pt x="4877" y="3127"/>
                  <a:pt x="4543" y="3279"/>
                </a:cubicBezTo>
                <a:lnTo>
                  <a:pt x="4123" y="2720"/>
                </a:lnTo>
                <a:cubicBezTo>
                  <a:pt x="4518" y="2494"/>
                  <a:pt x="5084" y="2367"/>
                  <a:pt x="5645" y="2367"/>
                </a:cubicBezTo>
                <a:close/>
                <a:moveTo>
                  <a:pt x="3159" y="2088"/>
                </a:moveTo>
                <a:cubicBezTo>
                  <a:pt x="3208" y="2088"/>
                  <a:pt x="3257" y="2110"/>
                  <a:pt x="3291" y="2153"/>
                </a:cubicBezTo>
                <a:lnTo>
                  <a:pt x="4332" y="3543"/>
                </a:lnTo>
                <a:cubicBezTo>
                  <a:pt x="4379" y="3608"/>
                  <a:pt x="4373" y="3699"/>
                  <a:pt x="4317" y="3758"/>
                </a:cubicBezTo>
                <a:lnTo>
                  <a:pt x="3758" y="4314"/>
                </a:lnTo>
                <a:cubicBezTo>
                  <a:pt x="3728" y="4346"/>
                  <a:pt x="3686" y="4362"/>
                  <a:pt x="3643" y="4362"/>
                </a:cubicBezTo>
                <a:cubicBezTo>
                  <a:pt x="3608" y="4362"/>
                  <a:pt x="3573" y="4351"/>
                  <a:pt x="3544" y="4328"/>
                </a:cubicBezTo>
                <a:lnTo>
                  <a:pt x="2156" y="3288"/>
                </a:lnTo>
                <a:cubicBezTo>
                  <a:pt x="2073" y="3211"/>
                  <a:pt x="2068" y="3129"/>
                  <a:pt x="2138" y="3041"/>
                </a:cubicBezTo>
                <a:lnTo>
                  <a:pt x="3044" y="2135"/>
                </a:lnTo>
                <a:cubicBezTo>
                  <a:pt x="3075" y="2104"/>
                  <a:pt x="3117" y="2088"/>
                  <a:pt x="3159" y="2088"/>
                </a:cubicBezTo>
                <a:close/>
                <a:moveTo>
                  <a:pt x="8021" y="2088"/>
                </a:moveTo>
                <a:cubicBezTo>
                  <a:pt x="8063" y="2088"/>
                  <a:pt x="8106" y="2105"/>
                  <a:pt x="8142" y="2135"/>
                </a:cubicBezTo>
                <a:lnTo>
                  <a:pt x="9048" y="3041"/>
                </a:lnTo>
                <a:cubicBezTo>
                  <a:pt x="9116" y="3129"/>
                  <a:pt x="9110" y="3211"/>
                  <a:pt x="9030" y="3288"/>
                </a:cubicBezTo>
                <a:lnTo>
                  <a:pt x="7640" y="4328"/>
                </a:lnTo>
                <a:cubicBezTo>
                  <a:pt x="7610" y="4351"/>
                  <a:pt x="7576" y="4362"/>
                  <a:pt x="7541" y="4362"/>
                </a:cubicBezTo>
                <a:cubicBezTo>
                  <a:pt x="7499" y="4362"/>
                  <a:pt x="7457" y="4346"/>
                  <a:pt x="7425" y="4314"/>
                </a:cubicBezTo>
                <a:lnTo>
                  <a:pt x="6869" y="3758"/>
                </a:lnTo>
                <a:cubicBezTo>
                  <a:pt x="6810" y="3699"/>
                  <a:pt x="6804" y="3608"/>
                  <a:pt x="6854" y="3543"/>
                </a:cubicBezTo>
                <a:lnTo>
                  <a:pt x="7895" y="2153"/>
                </a:lnTo>
                <a:cubicBezTo>
                  <a:pt x="7928" y="2109"/>
                  <a:pt x="7974" y="2088"/>
                  <a:pt x="8021" y="2088"/>
                </a:cubicBezTo>
                <a:close/>
                <a:moveTo>
                  <a:pt x="2723" y="4123"/>
                </a:moveTo>
                <a:lnTo>
                  <a:pt x="3282" y="4540"/>
                </a:lnTo>
                <a:cubicBezTo>
                  <a:pt x="2979" y="5208"/>
                  <a:pt x="2979" y="5972"/>
                  <a:pt x="3282" y="6640"/>
                </a:cubicBezTo>
                <a:lnTo>
                  <a:pt x="2723" y="7057"/>
                </a:lnTo>
                <a:cubicBezTo>
                  <a:pt x="2253" y="6137"/>
                  <a:pt x="2253" y="5043"/>
                  <a:pt x="2723" y="4123"/>
                </a:cubicBezTo>
                <a:close/>
                <a:moveTo>
                  <a:pt x="9548" y="4076"/>
                </a:moveTo>
                <a:lnTo>
                  <a:pt x="9548" y="4076"/>
                </a:lnTo>
                <a:cubicBezTo>
                  <a:pt x="10286" y="4184"/>
                  <a:pt x="10856" y="4822"/>
                  <a:pt x="10856" y="5590"/>
                </a:cubicBezTo>
                <a:cubicBezTo>
                  <a:pt x="10856" y="6360"/>
                  <a:pt x="10286" y="6998"/>
                  <a:pt x="9548" y="7107"/>
                </a:cubicBezTo>
                <a:cubicBezTo>
                  <a:pt x="9915" y="6143"/>
                  <a:pt x="9915" y="5040"/>
                  <a:pt x="9548" y="4076"/>
                </a:cubicBezTo>
                <a:close/>
                <a:moveTo>
                  <a:pt x="2168" y="3708"/>
                </a:moveTo>
                <a:lnTo>
                  <a:pt x="2456" y="3923"/>
                </a:lnTo>
                <a:cubicBezTo>
                  <a:pt x="1903" y="4964"/>
                  <a:pt x="1903" y="6216"/>
                  <a:pt x="2456" y="7257"/>
                </a:cubicBezTo>
                <a:lnTo>
                  <a:pt x="2168" y="7475"/>
                </a:lnTo>
                <a:cubicBezTo>
                  <a:pt x="1909" y="7001"/>
                  <a:pt x="1747" y="6472"/>
                  <a:pt x="1700" y="5934"/>
                </a:cubicBezTo>
                <a:cubicBezTo>
                  <a:pt x="1692" y="5848"/>
                  <a:pt x="1621" y="5783"/>
                  <a:pt x="1539" y="5783"/>
                </a:cubicBezTo>
                <a:cubicBezTo>
                  <a:pt x="1534" y="5783"/>
                  <a:pt x="1529" y="5783"/>
                  <a:pt x="1524" y="5784"/>
                </a:cubicBezTo>
                <a:cubicBezTo>
                  <a:pt x="1433" y="5793"/>
                  <a:pt x="1365" y="5872"/>
                  <a:pt x="1374" y="5960"/>
                </a:cubicBezTo>
                <a:cubicBezTo>
                  <a:pt x="1409" y="6354"/>
                  <a:pt x="1497" y="6739"/>
                  <a:pt x="1638" y="7107"/>
                </a:cubicBezTo>
                <a:cubicBezTo>
                  <a:pt x="900" y="6998"/>
                  <a:pt x="330" y="6360"/>
                  <a:pt x="330" y="5590"/>
                </a:cubicBezTo>
                <a:cubicBezTo>
                  <a:pt x="330" y="4852"/>
                  <a:pt x="903" y="4181"/>
                  <a:pt x="1638" y="4076"/>
                </a:cubicBezTo>
                <a:lnTo>
                  <a:pt x="1638" y="4076"/>
                </a:lnTo>
                <a:cubicBezTo>
                  <a:pt x="1497" y="4440"/>
                  <a:pt x="1409" y="4828"/>
                  <a:pt x="1374" y="5219"/>
                </a:cubicBezTo>
                <a:cubicBezTo>
                  <a:pt x="1368" y="5311"/>
                  <a:pt x="1433" y="5390"/>
                  <a:pt x="1524" y="5396"/>
                </a:cubicBezTo>
                <a:cubicBezTo>
                  <a:pt x="1527" y="5396"/>
                  <a:pt x="1532" y="5399"/>
                  <a:pt x="1538" y="5399"/>
                </a:cubicBezTo>
                <a:cubicBezTo>
                  <a:pt x="1621" y="5399"/>
                  <a:pt x="1694" y="5334"/>
                  <a:pt x="1700" y="5249"/>
                </a:cubicBezTo>
                <a:cubicBezTo>
                  <a:pt x="1747" y="4708"/>
                  <a:pt x="1909" y="4181"/>
                  <a:pt x="2168" y="3708"/>
                </a:cubicBezTo>
                <a:close/>
                <a:moveTo>
                  <a:pt x="9016" y="3708"/>
                </a:moveTo>
                <a:cubicBezTo>
                  <a:pt x="9654" y="4869"/>
                  <a:pt x="9654" y="6310"/>
                  <a:pt x="9016" y="7475"/>
                </a:cubicBezTo>
                <a:lnTo>
                  <a:pt x="8727" y="7257"/>
                </a:lnTo>
                <a:cubicBezTo>
                  <a:pt x="8933" y="6875"/>
                  <a:pt x="9063" y="6463"/>
                  <a:pt x="9116" y="6031"/>
                </a:cubicBezTo>
                <a:cubicBezTo>
                  <a:pt x="9127" y="5940"/>
                  <a:pt x="9063" y="5857"/>
                  <a:pt x="8974" y="5846"/>
                </a:cubicBezTo>
                <a:cubicBezTo>
                  <a:pt x="8969" y="5845"/>
                  <a:pt x="8963" y="5845"/>
                  <a:pt x="8957" y="5845"/>
                </a:cubicBezTo>
                <a:cubicBezTo>
                  <a:pt x="8873" y="5845"/>
                  <a:pt x="8800" y="5904"/>
                  <a:pt x="8792" y="5990"/>
                </a:cubicBezTo>
                <a:cubicBezTo>
                  <a:pt x="8745" y="6366"/>
                  <a:pt x="8633" y="6725"/>
                  <a:pt x="8463" y="7060"/>
                </a:cubicBezTo>
                <a:lnTo>
                  <a:pt x="7904" y="6640"/>
                </a:lnTo>
                <a:cubicBezTo>
                  <a:pt x="8207" y="5972"/>
                  <a:pt x="8207" y="5208"/>
                  <a:pt x="7904" y="4540"/>
                </a:cubicBezTo>
                <a:lnTo>
                  <a:pt x="8463" y="4123"/>
                </a:lnTo>
                <a:cubicBezTo>
                  <a:pt x="8654" y="4490"/>
                  <a:pt x="8769" y="4890"/>
                  <a:pt x="8804" y="5311"/>
                </a:cubicBezTo>
                <a:cubicBezTo>
                  <a:pt x="8839" y="5408"/>
                  <a:pt x="8892" y="5459"/>
                  <a:pt x="8963" y="5459"/>
                </a:cubicBezTo>
                <a:cubicBezTo>
                  <a:pt x="8969" y="5459"/>
                  <a:pt x="8974" y="5458"/>
                  <a:pt x="8980" y="5458"/>
                </a:cubicBezTo>
                <a:cubicBezTo>
                  <a:pt x="9071" y="5452"/>
                  <a:pt x="9136" y="5372"/>
                  <a:pt x="9130" y="5281"/>
                </a:cubicBezTo>
                <a:cubicBezTo>
                  <a:pt x="9089" y="4799"/>
                  <a:pt x="8954" y="4343"/>
                  <a:pt x="8727" y="3923"/>
                </a:cubicBezTo>
                <a:lnTo>
                  <a:pt x="9016" y="3708"/>
                </a:lnTo>
                <a:close/>
                <a:moveTo>
                  <a:pt x="5592" y="3379"/>
                </a:moveTo>
                <a:cubicBezTo>
                  <a:pt x="5901" y="3379"/>
                  <a:pt x="6211" y="3443"/>
                  <a:pt x="6499" y="3573"/>
                </a:cubicBezTo>
                <a:cubicBezTo>
                  <a:pt x="6478" y="3723"/>
                  <a:pt x="6525" y="3879"/>
                  <a:pt x="6637" y="3987"/>
                </a:cubicBezTo>
                <a:lnTo>
                  <a:pt x="7193" y="4546"/>
                </a:lnTo>
                <a:cubicBezTo>
                  <a:pt x="7302" y="4641"/>
                  <a:pt x="7418" y="4689"/>
                  <a:pt x="7542" y="4689"/>
                </a:cubicBezTo>
                <a:cubicBezTo>
                  <a:pt x="7565" y="4689"/>
                  <a:pt x="7587" y="4687"/>
                  <a:pt x="7610" y="4684"/>
                </a:cubicBezTo>
                <a:cubicBezTo>
                  <a:pt x="7869" y="5261"/>
                  <a:pt x="7869" y="5919"/>
                  <a:pt x="7610" y="6495"/>
                </a:cubicBezTo>
                <a:cubicBezTo>
                  <a:pt x="7590" y="6493"/>
                  <a:pt x="7569" y="6492"/>
                  <a:pt x="7548" y="6492"/>
                </a:cubicBezTo>
                <a:cubicBezTo>
                  <a:pt x="7418" y="6492"/>
                  <a:pt x="7289" y="6540"/>
                  <a:pt x="7193" y="6634"/>
                </a:cubicBezTo>
                <a:lnTo>
                  <a:pt x="6637" y="7192"/>
                </a:lnTo>
                <a:cubicBezTo>
                  <a:pt x="6525" y="7304"/>
                  <a:pt x="6478" y="7460"/>
                  <a:pt x="6499" y="7607"/>
                </a:cubicBezTo>
                <a:cubicBezTo>
                  <a:pt x="6319" y="7689"/>
                  <a:pt x="6128" y="7745"/>
                  <a:pt x="5931" y="7774"/>
                </a:cubicBezTo>
                <a:cubicBezTo>
                  <a:pt x="5843" y="7789"/>
                  <a:pt x="5784" y="7872"/>
                  <a:pt x="5796" y="7963"/>
                </a:cubicBezTo>
                <a:cubicBezTo>
                  <a:pt x="5804" y="8046"/>
                  <a:pt x="5885" y="8099"/>
                  <a:pt x="5960" y="8099"/>
                </a:cubicBezTo>
                <a:cubicBezTo>
                  <a:pt x="5967" y="8099"/>
                  <a:pt x="5974" y="8099"/>
                  <a:pt x="5981" y="8098"/>
                </a:cubicBezTo>
                <a:cubicBezTo>
                  <a:pt x="6211" y="8063"/>
                  <a:pt x="6431" y="7998"/>
                  <a:pt x="6640" y="7901"/>
                </a:cubicBezTo>
                <a:lnTo>
                  <a:pt x="7060" y="8460"/>
                </a:lnTo>
                <a:cubicBezTo>
                  <a:pt x="6607" y="8692"/>
                  <a:pt x="6100" y="8808"/>
                  <a:pt x="5593" y="8808"/>
                </a:cubicBezTo>
                <a:cubicBezTo>
                  <a:pt x="5085" y="8808"/>
                  <a:pt x="4577" y="8692"/>
                  <a:pt x="4123" y="8460"/>
                </a:cubicBezTo>
                <a:lnTo>
                  <a:pt x="4543" y="7901"/>
                </a:lnTo>
                <a:cubicBezTo>
                  <a:pt x="4758" y="7998"/>
                  <a:pt x="4984" y="8066"/>
                  <a:pt x="5220" y="8101"/>
                </a:cubicBezTo>
                <a:cubicBezTo>
                  <a:pt x="5228" y="8102"/>
                  <a:pt x="5237" y="8103"/>
                  <a:pt x="5246" y="8103"/>
                </a:cubicBezTo>
                <a:cubicBezTo>
                  <a:pt x="5319" y="8103"/>
                  <a:pt x="5394" y="8060"/>
                  <a:pt x="5405" y="7963"/>
                </a:cubicBezTo>
                <a:cubicBezTo>
                  <a:pt x="5414" y="7874"/>
                  <a:pt x="5355" y="7789"/>
                  <a:pt x="5267" y="7777"/>
                </a:cubicBezTo>
                <a:cubicBezTo>
                  <a:pt x="5064" y="7748"/>
                  <a:pt x="4870" y="7689"/>
                  <a:pt x="4685" y="7607"/>
                </a:cubicBezTo>
                <a:cubicBezTo>
                  <a:pt x="4705" y="7460"/>
                  <a:pt x="4658" y="7304"/>
                  <a:pt x="4546" y="7192"/>
                </a:cubicBezTo>
                <a:lnTo>
                  <a:pt x="3991" y="6634"/>
                </a:lnTo>
                <a:cubicBezTo>
                  <a:pt x="3894" y="6540"/>
                  <a:pt x="3765" y="6492"/>
                  <a:pt x="3637" y="6492"/>
                </a:cubicBezTo>
                <a:cubicBezTo>
                  <a:pt x="3616" y="6492"/>
                  <a:pt x="3596" y="6493"/>
                  <a:pt x="3576" y="6495"/>
                </a:cubicBezTo>
                <a:cubicBezTo>
                  <a:pt x="3317" y="5922"/>
                  <a:pt x="3317" y="5261"/>
                  <a:pt x="3576" y="4684"/>
                </a:cubicBezTo>
                <a:cubicBezTo>
                  <a:pt x="3598" y="4687"/>
                  <a:pt x="3621" y="4689"/>
                  <a:pt x="3643" y="4689"/>
                </a:cubicBezTo>
                <a:cubicBezTo>
                  <a:pt x="3765" y="4689"/>
                  <a:pt x="3881" y="4641"/>
                  <a:pt x="3991" y="4546"/>
                </a:cubicBezTo>
                <a:lnTo>
                  <a:pt x="4546" y="3987"/>
                </a:lnTo>
                <a:cubicBezTo>
                  <a:pt x="4658" y="3879"/>
                  <a:pt x="4705" y="3723"/>
                  <a:pt x="4685" y="3573"/>
                </a:cubicBezTo>
                <a:cubicBezTo>
                  <a:pt x="4973" y="3443"/>
                  <a:pt x="5282" y="3379"/>
                  <a:pt x="5592" y="3379"/>
                </a:cubicBezTo>
                <a:close/>
                <a:moveTo>
                  <a:pt x="3643" y="6819"/>
                </a:moveTo>
                <a:cubicBezTo>
                  <a:pt x="3682" y="6819"/>
                  <a:pt x="3720" y="6834"/>
                  <a:pt x="3758" y="6866"/>
                </a:cubicBezTo>
                <a:lnTo>
                  <a:pt x="4317" y="7425"/>
                </a:lnTo>
                <a:cubicBezTo>
                  <a:pt x="4373" y="7480"/>
                  <a:pt x="4379" y="7572"/>
                  <a:pt x="4332" y="7636"/>
                </a:cubicBezTo>
                <a:lnTo>
                  <a:pt x="3288" y="9027"/>
                </a:lnTo>
                <a:cubicBezTo>
                  <a:pt x="3250" y="9071"/>
                  <a:pt x="3205" y="9091"/>
                  <a:pt x="3159" y="9091"/>
                </a:cubicBezTo>
                <a:cubicBezTo>
                  <a:pt x="3119" y="9091"/>
                  <a:pt x="3078" y="9075"/>
                  <a:pt x="3044" y="9045"/>
                </a:cubicBezTo>
                <a:lnTo>
                  <a:pt x="2138" y="8139"/>
                </a:lnTo>
                <a:cubicBezTo>
                  <a:pt x="2068" y="8051"/>
                  <a:pt x="2073" y="7971"/>
                  <a:pt x="2156" y="7892"/>
                </a:cubicBezTo>
                <a:lnTo>
                  <a:pt x="3544" y="6851"/>
                </a:lnTo>
                <a:cubicBezTo>
                  <a:pt x="3577" y="6830"/>
                  <a:pt x="3610" y="6819"/>
                  <a:pt x="3643" y="6819"/>
                </a:cubicBezTo>
                <a:close/>
                <a:moveTo>
                  <a:pt x="7543" y="6818"/>
                </a:moveTo>
                <a:cubicBezTo>
                  <a:pt x="7577" y="6818"/>
                  <a:pt x="7611" y="6829"/>
                  <a:pt x="7640" y="6851"/>
                </a:cubicBezTo>
                <a:lnTo>
                  <a:pt x="9027" y="7892"/>
                </a:lnTo>
                <a:cubicBezTo>
                  <a:pt x="9110" y="7971"/>
                  <a:pt x="9116" y="8054"/>
                  <a:pt x="9048" y="8139"/>
                </a:cubicBezTo>
                <a:lnTo>
                  <a:pt x="8142" y="9045"/>
                </a:lnTo>
                <a:cubicBezTo>
                  <a:pt x="8102" y="9077"/>
                  <a:pt x="8062" y="9094"/>
                  <a:pt x="8024" y="9094"/>
                </a:cubicBezTo>
                <a:cubicBezTo>
                  <a:pt x="7979" y="9094"/>
                  <a:pt x="7937" y="9071"/>
                  <a:pt x="7895" y="9027"/>
                </a:cubicBezTo>
                <a:lnTo>
                  <a:pt x="6852" y="7639"/>
                </a:lnTo>
                <a:cubicBezTo>
                  <a:pt x="6804" y="7575"/>
                  <a:pt x="6810" y="7480"/>
                  <a:pt x="6866" y="7425"/>
                </a:cubicBezTo>
                <a:lnTo>
                  <a:pt x="7425" y="6866"/>
                </a:lnTo>
                <a:cubicBezTo>
                  <a:pt x="7458" y="6835"/>
                  <a:pt x="7500" y="6818"/>
                  <a:pt x="7543" y="6818"/>
                </a:cubicBezTo>
                <a:close/>
                <a:moveTo>
                  <a:pt x="7260" y="8727"/>
                </a:moveTo>
                <a:lnTo>
                  <a:pt x="7475" y="9012"/>
                </a:lnTo>
                <a:cubicBezTo>
                  <a:pt x="6894" y="9333"/>
                  <a:pt x="6244" y="9493"/>
                  <a:pt x="5593" y="9493"/>
                </a:cubicBezTo>
                <a:cubicBezTo>
                  <a:pt x="4942" y="9493"/>
                  <a:pt x="4291" y="9333"/>
                  <a:pt x="3708" y="9012"/>
                </a:cubicBezTo>
                <a:lnTo>
                  <a:pt x="3926" y="8727"/>
                </a:lnTo>
                <a:cubicBezTo>
                  <a:pt x="4440" y="9001"/>
                  <a:pt x="5016" y="9137"/>
                  <a:pt x="5592" y="9137"/>
                </a:cubicBezTo>
                <a:cubicBezTo>
                  <a:pt x="6168" y="9137"/>
                  <a:pt x="6744" y="9001"/>
                  <a:pt x="7260" y="8727"/>
                </a:cubicBezTo>
                <a:close/>
                <a:moveTo>
                  <a:pt x="4076" y="9545"/>
                </a:moveTo>
                <a:cubicBezTo>
                  <a:pt x="4558" y="9730"/>
                  <a:pt x="5075" y="9822"/>
                  <a:pt x="5592" y="9822"/>
                </a:cubicBezTo>
                <a:cubicBezTo>
                  <a:pt x="6108" y="9822"/>
                  <a:pt x="6625" y="9730"/>
                  <a:pt x="7107" y="9545"/>
                </a:cubicBezTo>
                <a:lnTo>
                  <a:pt x="7107" y="9545"/>
                </a:lnTo>
                <a:cubicBezTo>
                  <a:pt x="6999" y="10286"/>
                  <a:pt x="6360" y="10853"/>
                  <a:pt x="5593" y="10853"/>
                </a:cubicBezTo>
                <a:cubicBezTo>
                  <a:pt x="4823" y="10853"/>
                  <a:pt x="4185" y="10283"/>
                  <a:pt x="4076" y="9545"/>
                </a:cubicBezTo>
                <a:close/>
                <a:moveTo>
                  <a:pt x="5593" y="0"/>
                </a:moveTo>
                <a:cubicBezTo>
                  <a:pt x="4590" y="0"/>
                  <a:pt x="3773" y="794"/>
                  <a:pt x="3735" y="1785"/>
                </a:cubicBezTo>
                <a:cubicBezTo>
                  <a:pt x="3658" y="1823"/>
                  <a:pt x="3582" y="1862"/>
                  <a:pt x="3505" y="1906"/>
                </a:cubicBezTo>
                <a:cubicBezTo>
                  <a:pt x="3394" y="1809"/>
                  <a:pt x="3280" y="1760"/>
                  <a:pt x="3164" y="1760"/>
                </a:cubicBezTo>
                <a:cubicBezTo>
                  <a:pt x="3048" y="1760"/>
                  <a:pt x="2931" y="1809"/>
                  <a:pt x="2812" y="1906"/>
                </a:cubicBezTo>
                <a:lnTo>
                  <a:pt x="1906" y="2808"/>
                </a:lnTo>
                <a:cubicBezTo>
                  <a:pt x="1715" y="3049"/>
                  <a:pt x="1715" y="3279"/>
                  <a:pt x="1906" y="3505"/>
                </a:cubicBezTo>
                <a:cubicBezTo>
                  <a:pt x="1865" y="3579"/>
                  <a:pt x="1824" y="3655"/>
                  <a:pt x="1788" y="3732"/>
                </a:cubicBezTo>
                <a:cubicBezTo>
                  <a:pt x="812" y="3770"/>
                  <a:pt x="1" y="4611"/>
                  <a:pt x="1" y="5590"/>
                </a:cubicBezTo>
                <a:cubicBezTo>
                  <a:pt x="1" y="6590"/>
                  <a:pt x="794" y="7410"/>
                  <a:pt x="1788" y="7448"/>
                </a:cubicBezTo>
                <a:cubicBezTo>
                  <a:pt x="1824" y="7525"/>
                  <a:pt x="1865" y="7601"/>
                  <a:pt x="1906" y="7677"/>
                </a:cubicBezTo>
                <a:cubicBezTo>
                  <a:pt x="1715" y="7901"/>
                  <a:pt x="1715" y="8133"/>
                  <a:pt x="1906" y="8371"/>
                </a:cubicBezTo>
                <a:lnTo>
                  <a:pt x="2812" y="9277"/>
                </a:lnTo>
                <a:cubicBezTo>
                  <a:pt x="2908" y="9373"/>
                  <a:pt x="3033" y="9420"/>
                  <a:pt x="3158" y="9420"/>
                </a:cubicBezTo>
                <a:cubicBezTo>
                  <a:pt x="3284" y="9420"/>
                  <a:pt x="3411" y="9372"/>
                  <a:pt x="3505" y="9277"/>
                </a:cubicBezTo>
                <a:cubicBezTo>
                  <a:pt x="3582" y="9318"/>
                  <a:pt x="3658" y="9359"/>
                  <a:pt x="3735" y="9395"/>
                </a:cubicBezTo>
                <a:cubicBezTo>
                  <a:pt x="3773" y="10385"/>
                  <a:pt x="4590" y="11179"/>
                  <a:pt x="5593" y="11179"/>
                </a:cubicBezTo>
                <a:cubicBezTo>
                  <a:pt x="6593" y="11179"/>
                  <a:pt x="7410" y="10385"/>
                  <a:pt x="7448" y="9395"/>
                </a:cubicBezTo>
                <a:cubicBezTo>
                  <a:pt x="7528" y="9359"/>
                  <a:pt x="7604" y="9318"/>
                  <a:pt x="7678" y="9277"/>
                </a:cubicBezTo>
                <a:cubicBezTo>
                  <a:pt x="7774" y="9372"/>
                  <a:pt x="7901" y="9420"/>
                  <a:pt x="8028" y="9420"/>
                </a:cubicBezTo>
                <a:cubicBezTo>
                  <a:pt x="8152" y="9420"/>
                  <a:pt x="8277" y="9373"/>
                  <a:pt x="8372" y="9277"/>
                </a:cubicBezTo>
                <a:lnTo>
                  <a:pt x="9277" y="8371"/>
                </a:lnTo>
                <a:cubicBezTo>
                  <a:pt x="9471" y="8133"/>
                  <a:pt x="9468" y="7901"/>
                  <a:pt x="9277" y="7677"/>
                </a:cubicBezTo>
                <a:cubicBezTo>
                  <a:pt x="9321" y="7601"/>
                  <a:pt x="9360" y="7525"/>
                  <a:pt x="9398" y="7448"/>
                </a:cubicBezTo>
                <a:cubicBezTo>
                  <a:pt x="10389" y="7410"/>
                  <a:pt x="11183" y="6590"/>
                  <a:pt x="11183" y="5590"/>
                </a:cubicBezTo>
                <a:cubicBezTo>
                  <a:pt x="11183" y="4590"/>
                  <a:pt x="10389" y="3773"/>
                  <a:pt x="9398" y="3732"/>
                </a:cubicBezTo>
                <a:cubicBezTo>
                  <a:pt x="9360" y="3655"/>
                  <a:pt x="9321" y="3579"/>
                  <a:pt x="9277" y="3505"/>
                </a:cubicBezTo>
                <a:cubicBezTo>
                  <a:pt x="9468" y="3279"/>
                  <a:pt x="9468" y="3046"/>
                  <a:pt x="9277" y="2808"/>
                </a:cubicBezTo>
                <a:lnTo>
                  <a:pt x="8372" y="1906"/>
                </a:lnTo>
                <a:cubicBezTo>
                  <a:pt x="8253" y="1809"/>
                  <a:pt x="8135" y="1760"/>
                  <a:pt x="8019" y="1760"/>
                </a:cubicBezTo>
                <a:cubicBezTo>
                  <a:pt x="7903" y="1760"/>
                  <a:pt x="7789" y="1809"/>
                  <a:pt x="7678" y="1906"/>
                </a:cubicBezTo>
                <a:cubicBezTo>
                  <a:pt x="7604" y="1862"/>
                  <a:pt x="7528" y="1823"/>
                  <a:pt x="7451" y="1785"/>
                </a:cubicBezTo>
                <a:cubicBezTo>
                  <a:pt x="7413" y="809"/>
                  <a:pt x="6572"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2" name="Google Shape;482;p58"/>
          <p:cNvGrpSpPr/>
          <p:nvPr/>
        </p:nvGrpSpPr>
        <p:grpSpPr>
          <a:xfrm>
            <a:off x="5279482" y="3793802"/>
            <a:ext cx="449780" cy="449780"/>
            <a:chOff x="4810030" y="3796438"/>
            <a:chExt cx="366719" cy="366719"/>
          </a:xfrm>
        </p:grpSpPr>
        <p:sp>
          <p:nvSpPr>
            <p:cNvPr id="483" name="Google Shape;483;p58"/>
            <p:cNvSpPr/>
            <p:nvPr/>
          </p:nvSpPr>
          <p:spPr>
            <a:xfrm>
              <a:off x="4868925" y="3862810"/>
              <a:ext cx="249026" cy="234007"/>
            </a:xfrm>
            <a:custGeom>
              <a:avLst/>
              <a:gdLst/>
              <a:ahLst/>
              <a:cxnLst/>
              <a:rect l="l" t="t" r="r" b="b"/>
              <a:pathLst>
                <a:path w="7594" h="7136" extrusionOk="0">
                  <a:moveTo>
                    <a:pt x="1492" y="614"/>
                  </a:moveTo>
                  <a:cubicBezTo>
                    <a:pt x="1610" y="614"/>
                    <a:pt x="1728" y="657"/>
                    <a:pt x="1833" y="761"/>
                  </a:cubicBezTo>
                  <a:lnTo>
                    <a:pt x="2183" y="1111"/>
                  </a:lnTo>
                  <a:lnTo>
                    <a:pt x="1342" y="1955"/>
                  </a:lnTo>
                  <a:lnTo>
                    <a:pt x="989" y="1605"/>
                  </a:lnTo>
                  <a:cubicBezTo>
                    <a:pt x="789" y="1405"/>
                    <a:pt x="789" y="1078"/>
                    <a:pt x="989" y="878"/>
                  </a:cubicBezTo>
                  <a:cubicBezTo>
                    <a:pt x="1116" y="726"/>
                    <a:pt x="1303" y="614"/>
                    <a:pt x="1492" y="614"/>
                  </a:cubicBezTo>
                  <a:close/>
                  <a:moveTo>
                    <a:pt x="2415" y="1343"/>
                  </a:moveTo>
                  <a:lnTo>
                    <a:pt x="2662" y="1593"/>
                  </a:lnTo>
                  <a:lnTo>
                    <a:pt x="1821" y="2434"/>
                  </a:lnTo>
                  <a:lnTo>
                    <a:pt x="1571" y="2187"/>
                  </a:lnTo>
                  <a:lnTo>
                    <a:pt x="2415" y="1343"/>
                  </a:lnTo>
                  <a:close/>
                  <a:moveTo>
                    <a:pt x="5707" y="328"/>
                  </a:moveTo>
                  <a:cubicBezTo>
                    <a:pt x="5720" y="328"/>
                    <a:pt x="5733" y="328"/>
                    <a:pt x="5746" y="329"/>
                  </a:cubicBezTo>
                  <a:lnTo>
                    <a:pt x="5235" y="840"/>
                  </a:lnTo>
                  <a:cubicBezTo>
                    <a:pt x="5217" y="858"/>
                    <a:pt x="5202" y="878"/>
                    <a:pt x="5196" y="902"/>
                  </a:cubicBezTo>
                  <a:lnTo>
                    <a:pt x="5017" y="1431"/>
                  </a:lnTo>
                  <a:cubicBezTo>
                    <a:pt x="4999" y="1490"/>
                    <a:pt x="5014" y="1558"/>
                    <a:pt x="5058" y="1599"/>
                  </a:cubicBezTo>
                  <a:lnTo>
                    <a:pt x="5764" y="2307"/>
                  </a:lnTo>
                  <a:cubicBezTo>
                    <a:pt x="5795" y="2338"/>
                    <a:pt x="5836" y="2355"/>
                    <a:pt x="5878" y="2355"/>
                  </a:cubicBezTo>
                  <a:cubicBezTo>
                    <a:pt x="5896" y="2355"/>
                    <a:pt x="5914" y="2352"/>
                    <a:pt x="5931" y="2346"/>
                  </a:cubicBezTo>
                  <a:lnTo>
                    <a:pt x="6461" y="2169"/>
                  </a:lnTo>
                  <a:cubicBezTo>
                    <a:pt x="6487" y="2160"/>
                    <a:pt x="6508" y="2149"/>
                    <a:pt x="6525" y="2131"/>
                  </a:cubicBezTo>
                  <a:lnTo>
                    <a:pt x="7037" y="1619"/>
                  </a:lnTo>
                  <a:lnTo>
                    <a:pt x="7037" y="1619"/>
                  </a:lnTo>
                  <a:cubicBezTo>
                    <a:pt x="7060" y="2374"/>
                    <a:pt x="6416" y="2995"/>
                    <a:pt x="5688" y="2995"/>
                  </a:cubicBezTo>
                  <a:cubicBezTo>
                    <a:pt x="5580" y="2995"/>
                    <a:pt x="5469" y="2981"/>
                    <a:pt x="5358" y="2951"/>
                  </a:cubicBezTo>
                  <a:cubicBezTo>
                    <a:pt x="5344" y="2947"/>
                    <a:pt x="5329" y="2945"/>
                    <a:pt x="5314" y="2945"/>
                  </a:cubicBezTo>
                  <a:cubicBezTo>
                    <a:pt x="5271" y="2945"/>
                    <a:pt x="5230" y="2962"/>
                    <a:pt x="5199" y="2993"/>
                  </a:cubicBezTo>
                  <a:lnTo>
                    <a:pt x="4864" y="3328"/>
                  </a:lnTo>
                  <a:lnTo>
                    <a:pt x="4564" y="3031"/>
                  </a:lnTo>
                  <a:lnTo>
                    <a:pt x="4873" y="2725"/>
                  </a:lnTo>
                  <a:cubicBezTo>
                    <a:pt x="4935" y="2660"/>
                    <a:pt x="4935" y="2557"/>
                    <a:pt x="4873" y="2493"/>
                  </a:cubicBezTo>
                  <a:cubicBezTo>
                    <a:pt x="4841" y="2460"/>
                    <a:pt x="4799" y="2444"/>
                    <a:pt x="4757" y="2444"/>
                  </a:cubicBezTo>
                  <a:cubicBezTo>
                    <a:pt x="4715" y="2444"/>
                    <a:pt x="4673" y="2460"/>
                    <a:pt x="4641" y="2493"/>
                  </a:cubicBezTo>
                  <a:lnTo>
                    <a:pt x="4335" y="2798"/>
                  </a:lnTo>
                  <a:lnTo>
                    <a:pt x="4035" y="2501"/>
                  </a:lnTo>
                  <a:lnTo>
                    <a:pt x="4373" y="2163"/>
                  </a:lnTo>
                  <a:cubicBezTo>
                    <a:pt x="4414" y="2122"/>
                    <a:pt x="4429" y="2063"/>
                    <a:pt x="4414" y="2008"/>
                  </a:cubicBezTo>
                  <a:cubicBezTo>
                    <a:pt x="4191" y="1173"/>
                    <a:pt x="4855" y="328"/>
                    <a:pt x="5707" y="328"/>
                  </a:cubicBezTo>
                  <a:close/>
                  <a:moveTo>
                    <a:pt x="2894" y="1822"/>
                  </a:moveTo>
                  <a:lnTo>
                    <a:pt x="5540" y="4469"/>
                  </a:lnTo>
                  <a:lnTo>
                    <a:pt x="4699" y="5312"/>
                  </a:lnTo>
                  <a:lnTo>
                    <a:pt x="2053" y="2666"/>
                  </a:lnTo>
                  <a:lnTo>
                    <a:pt x="2894" y="1822"/>
                  </a:lnTo>
                  <a:close/>
                  <a:moveTo>
                    <a:pt x="5740" y="4733"/>
                  </a:moveTo>
                  <a:lnTo>
                    <a:pt x="6187" y="5477"/>
                  </a:lnTo>
                  <a:lnTo>
                    <a:pt x="5705" y="5959"/>
                  </a:lnTo>
                  <a:lnTo>
                    <a:pt x="4961" y="5512"/>
                  </a:lnTo>
                  <a:lnTo>
                    <a:pt x="5740" y="4733"/>
                  </a:lnTo>
                  <a:close/>
                  <a:moveTo>
                    <a:pt x="6364" y="5765"/>
                  </a:moveTo>
                  <a:lnTo>
                    <a:pt x="6572" y="6115"/>
                  </a:lnTo>
                  <a:cubicBezTo>
                    <a:pt x="6611" y="6183"/>
                    <a:pt x="6599" y="6262"/>
                    <a:pt x="6546" y="6315"/>
                  </a:cubicBezTo>
                  <a:cubicBezTo>
                    <a:pt x="6513" y="6348"/>
                    <a:pt x="6470" y="6365"/>
                    <a:pt x="6426" y="6365"/>
                  </a:cubicBezTo>
                  <a:cubicBezTo>
                    <a:pt x="6398" y="6365"/>
                    <a:pt x="6371" y="6358"/>
                    <a:pt x="6346" y="6344"/>
                  </a:cubicBezTo>
                  <a:lnTo>
                    <a:pt x="5996" y="6133"/>
                  </a:lnTo>
                  <a:lnTo>
                    <a:pt x="6364" y="5765"/>
                  </a:lnTo>
                  <a:close/>
                  <a:moveTo>
                    <a:pt x="2729" y="3807"/>
                  </a:moveTo>
                  <a:lnTo>
                    <a:pt x="3026" y="4104"/>
                  </a:lnTo>
                  <a:lnTo>
                    <a:pt x="2721" y="4413"/>
                  </a:lnTo>
                  <a:cubicBezTo>
                    <a:pt x="2583" y="4548"/>
                    <a:pt x="2721" y="4683"/>
                    <a:pt x="2848" y="4683"/>
                  </a:cubicBezTo>
                  <a:cubicBezTo>
                    <a:pt x="2886" y="4683"/>
                    <a:pt x="2924" y="4671"/>
                    <a:pt x="2953" y="4642"/>
                  </a:cubicBezTo>
                  <a:lnTo>
                    <a:pt x="3259" y="4336"/>
                  </a:lnTo>
                  <a:lnTo>
                    <a:pt x="3559" y="4636"/>
                  </a:lnTo>
                  <a:lnTo>
                    <a:pt x="3220" y="4971"/>
                  </a:lnTo>
                  <a:cubicBezTo>
                    <a:pt x="3179" y="5013"/>
                    <a:pt x="3162" y="5074"/>
                    <a:pt x="3179" y="5130"/>
                  </a:cubicBezTo>
                  <a:cubicBezTo>
                    <a:pt x="3399" y="5964"/>
                    <a:pt x="2738" y="6810"/>
                    <a:pt x="1887" y="6810"/>
                  </a:cubicBezTo>
                  <a:cubicBezTo>
                    <a:pt x="1874" y="6810"/>
                    <a:pt x="1860" y="6809"/>
                    <a:pt x="1847" y="6809"/>
                  </a:cubicBezTo>
                  <a:lnTo>
                    <a:pt x="2359" y="6297"/>
                  </a:lnTo>
                  <a:cubicBezTo>
                    <a:pt x="2377" y="6280"/>
                    <a:pt x="2391" y="6256"/>
                    <a:pt x="2397" y="6233"/>
                  </a:cubicBezTo>
                  <a:lnTo>
                    <a:pt x="2574" y="5703"/>
                  </a:lnTo>
                  <a:cubicBezTo>
                    <a:pt x="2594" y="5645"/>
                    <a:pt x="2580" y="5580"/>
                    <a:pt x="2535" y="5536"/>
                  </a:cubicBezTo>
                  <a:lnTo>
                    <a:pt x="1830" y="4830"/>
                  </a:lnTo>
                  <a:cubicBezTo>
                    <a:pt x="1798" y="4798"/>
                    <a:pt x="1755" y="4782"/>
                    <a:pt x="1712" y="4782"/>
                  </a:cubicBezTo>
                  <a:cubicBezTo>
                    <a:pt x="1695" y="4782"/>
                    <a:pt x="1678" y="4784"/>
                    <a:pt x="1662" y="4789"/>
                  </a:cubicBezTo>
                  <a:lnTo>
                    <a:pt x="1130" y="4965"/>
                  </a:lnTo>
                  <a:cubicBezTo>
                    <a:pt x="1106" y="4974"/>
                    <a:pt x="1086" y="4989"/>
                    <a:pt x="1068" y="5007"/>
                  </a:cubicBezTo>
                  <a:lnTo>
                    <a:pt x="557" y="5518"/>
                  </a:lnTo>
                  <a:cubicBezTo>
                    <a:pt x="545" y="5154"/>
                    <a:pt x="683" y="4795"/>
                    <a:pt x="945" y="4530"/>
                  </a:cubicBezTo>
                  <a:cubicBezTo>
                    <a:pt x="1199" y="4278"/>
                    <a:pt x="1540" y="4141"/>
                    <a:pt x="1890" y="4141"/>
                  </a:cubicBezTo>
                  <a:cubicBezTo>
                    <a:pt x="2005" y="4141"/>
                    <a:pt x="2121" y="4156"/>
                    <a:pt x="2235" y="4186"/>
                  </a:cubicBezTo>
                  <a:cubicBezTo>
                    <a:pt x="2250" y="4190"/>
                    <a:pt x="2264" y="4192"/>
                    <a:pt x="2278" y="4192"/>
                  </a:cubicBezTo>
                  <a:cubicBezTo>
                    <a:pt x="2320" y="4192"/>
                    <a:pt x="2361" y="4176"/>
                    <a:pt x="2391" y="4145"/>
                  </a:cubicBezTo>
                  <a:lnTo>
                    <a:pt x="2729" y="3807"/>
                  </a:lnTo>
                  <a:close/>
                  <a:moveTo>
                    <a:pt x="5716" y="0"/>
                  </a:moveTo>
                  <a:cubicBezTo>
                    <a:pt x="4708" y="0"/>
                    <a:pt x="3861" y="950"/>
                    <a:pt x="4076" y="1999"/>
                  </a:cubicBezTo>
                  <a:lnTo>
                    <a:pt x="3806" y="2269"/>
                  </a:lnTo>
                  <a:lnTo>
                    <a:pt x="2065" y="529"/>
                  </a:lnTo>
                  <a:cubicBezTo>
                    <a:pt x="1893" y="357"/>
                    <a:pt x="1697" y="285"/>
                    <a:pt x="1504" y="285"/>
                  </a:cubicBezTo>
                  <a:cubicBezTo>
                    <a:pt x="808" y="285"/>
                    <a:pt x="145" y="1222"/>
                    <a:pt x="759" y="1834"/>
                  </a:cubicBezTo>
                  <a:lnTo>
                    <a:pt x="2497" y="3575"/>
                  </a:lnTo>
                  <a:lnTo>
                    <a:pt x="2227" y="3848"/>
                  </a:lnTo>
                  <a:cubicBezTo>
                    <a:pt x="2116" y="3825"/>
                    <a:pt x="2006" y="3815"/>
                    <a:pt x="1898" y="3815"/>
                  </a:cubicBezTo>
                  <a:cubicBezTo>
                    <a:pt x="849" y="3815"/>
                    <a:pt x="0" y="4840"/>
                    <a:pt x="283" y="5906"/>
                  </a:cubicBezTo>
                  <a:cubicBezTo>
                    <a:pt x="323" y="5986"/>
                    <a:pt x="373" y="6026"/>
                    <a:pt x="434" y="6026"/>
                  </a:cubicBezTo>
                  <a:cubicBezTo>
                    <a:pt x="471" y="6026"/>
                    <a:pt x="513" y="6010"/>
                    <a:pt x="559" y="5980"/>
                  </a:cubicBezTo>
                  <a:lnTo>
                    <a:pt x="1271" y="5265"/>
                  </a:lnTo>
                  <a:lnTo>
                    <a:pt x="1668" y="5133"/>
                  </a:lnTo>
                  <a:lnTo>
                    <a:pt x="2233" y="5695"/>
                  </a:lnTo>
                  <a:lnTo>
                    <a:pt x="2100" y="6092"/>
                  </a:lnTo>
                  <a:lnTo>
                    <a:pt x="1386" y="6806"/>
                  </a:lnTo>
                  <a:cubicBezTo>
                    <a:pt x="1306" y="6927"/>
                    <a:pt x="1330" y="7018"/>
                    <a:pt x="1459" y="7080"/>
                  </a:cubicBezTo>
                  <a:cubicBezTo>
                    <a:pt x="1601" y="7117"/>
                    <a:pt x="1742" y="7135"/>
                    <a:pt x="1880" y="7135"/>
                  </a:cubicBezTo>
                  <a:cubicBezTo>
                    <a:pt x="2887" y="7135"/>
                    <a:pt x="3732" y="6184"/>
                    <a:pt x="3517" y="5139"/>
                  </a:cubicBezTo>
                  <a:lnTo>
                    <a:pt x="3788" y="4865"/>
                  </a:lnTo>
                  <a:cubicBezTo>
                    <a:pt x="3788" y="4865"/>
                    <a:pt x="4602" y="5677"/>
                    <a:pt x="4614" y="5686"/>
                  </a:cubicBezTo>
                  <a:cubicBezTo>
                    <a:pt x="4614" y="5686"/>
                    <a:pt x="6178" y="6627"/>
                    <a:pt x="6181" y="6627"/>
                  </a:cubicBezTo>
                  <a:cubicBezTo>
                    <a:pt x="6254" y="6664"/>
                    <a:pt x="6329" y="6681"/>
                    <a:pt x="6402" y="6681"/>
                  </a:cubicBezTo>
                  <a:cubicBezTo>
                    <a:pt x="6752" y="6681"/>
                    <a:pt x="7064" y="6296"/>
                    <a:pt x="6855" y="5950"/>
                  </a:cubicBezTo>
                  <a:lnTo>
                    <a:pt x="5914" y="4386"/>
                  </a:lnTo>
                  <a:cubicBezTo>
                    <a:pt x="5905" y="4374"/>
                    <a:pt x="5096" y="3560"/>
                    <a:pt x="5096" y="3560"/>
                  </a:cubicBezTo>
                  <a:lnTo>
                    <a:pt x="5367" y="3289"/>
                  </a:lnTo>
                  <a:cubicBezTo>
                    <a:pt x="5478" y="3312"/>
                    <a:pt x="5587" y="3323"/>
                    <a:pt x="5695" y="3323"/>
                  </a:cubicBezTo>
                  <a:cubicBezTo>
                    <a:pt x="6742" y="3323"/>
                    <a:pt x="7593" y="2298"/>
                    <a:pt x="7310" y="1231"/>
                  </a:cubicBezTo>
                  <a:cubicBezTo>
                    <a:pt x="7271" y="1151"/>
                    <a:pt x="7220" y="1111"/>
                    <a:pt x="7160" y="1111"/>
                  </a:cubicBezTo>
                  <a:cubicBezTo>
                    <a:pt x="7122" y="1111"/>
                    <a:pt x="7080" y="1126"/>
                    <a:pt x="7034" y="1158"/>
                  </a:cubicBezTo>
                  <a:lnTo>
                    <a:pt x="6323" y="1872"/>
                  </a:lnTo>
                  <a:lnTo>
                    <a:pt x="5926" y="2005"/>
                  </a:lnTo>
                  <a:lnTo>
                    <a:pt x="5361" y="1440"/>
                  </a:lnTo>
                  <a:lnTo>
                    <a:pt x="5493" y="1043"/>
                  </a:lnTo>
                  <a:lnTo>
                    <a:pt x="6208" y="329"/>
                  </a:lnTo>
                  <a:cubicBezTo>
                    <a:pt x="6287" y="211"/>
                    <a:pt x="6264" y="120"/>
                    <a:pt x="6134" y="55"/>
                  </a:cubicBezTo>
                  <a:cubicBezTo>
                    <a:pt x="5994" y="18"/>
                    <a:pt x="5853" y="0"/>
                    <a:pt x="5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58"/>
            <p:cNvSpPr/>
            <p:nvPr/>
          </p:nvSpPr>
          <p:spPr>
            <a:xfrm>
              <a:off x="4886863" y="3819163"/>
              <a:ext cx="267620" cy="321268"/>
            </a:xfrm>
            <a:custGeom>
              <a:avLst/>
              <a:gdLst/>
              <a:ahLst/>
              <a:cxnLst/>
              <a:rect l="l" t="t" r="r" b="b"/>
              <a:pathLst>
                <a:path w="8161" h="9797" extrusionOk="0">
                  <a:moveTo>
                    <a:pt x="3606" y="1"/>
                  </a:moveTo>
                  <a:cubicBezTo>
                    <a:pt x="3523" y="1"/>
                    <a:pt x="3449" y="64"/>
                    <a:pt x="3444" y="151"/>
                  </a:cubicBezTo>
                  <a:cubicBezTo>
                    <a:pt x="3435" y="242"/>
                    <a:pt x="3503" y="322"/>
                    <a:pt x="3594" y="328"/>
                  </a:cubicBezTo>
                  <a:cubicBezTo>
                    <a:pt x="4685" y="410"/>
                    <a:pt x="5714" y="880"/>
                    <a:pt x="6490" y="1657"/>
                  </a:cubicBezTo>
                  <a:cubicBezTo>
                    <a:pt x="7357" y="2524"/>
                    <a:pt x="7834" y="3674"/>
                    <a:pt x="7834" y="4900"/>
                  </a:cubicBezTo>
                  <a:cubicBezTo>
                    <a:pt x="7834" y="6123"/>
                    <a:pt x="7357" y="7276"/>
                    <a:pt x="6490" y="8140"/>
                  </a:cubicBezTo>
                  <a:cubicBezTo>
                    <a:pt x="5612" y="9018"/>
                    <a:pt x="4425" y="9464"/>
                    <a:pt x="3237" y="9464"/>
                  </a:cubicBezTo>
                  <a:cubicBezTo>
                    <a:pt x="2183" y="9464"/>
                    <a:pt x="1129" y="9113"/>
                    <a:pt x="289" y="8402"/>
                  </a:cubicBezTo>
                  <a:cubicBezTo>
                    <a:pt x="259" y="8375"/>
                    <a:pt x="221" y="8363"/>
                    <a:pt x="184" y="8363"/>
                  </a:cubicBezTo>
                  <a:cubicBezTo>
                    <a:pt x="138" y="8363"/>
                    <a:pt x="92" y="8382"/>
                    <a:pt x="60" y="8419"/>
                  </a:cubicBezTo>
                  <a:cubicBezTo>
                    <a:pt x="1" y="8490"/>
                    <a:pt x="10" y="8593"/>
                    <a:pt x="77" y="8652"/>
                  </a:cubicBezTo>
                  <a:cubicBezTo>
                    <a:pt x="983" y="9419"/>
                    <a:pt x="2111" y="9797"/>
                    <a:pt x="3239" y="9797"/>
                  </a:cubicBezTo>
                  <a:cubicBezTo>
                    <a:pt x="4509" y="9797"/>
                    <a:pt x="5778" y="9317"/>
                    <a:pt x="6722" y="8372"/>
                  </a:cubicBezTo>
                  <a:cubicBezTo>
                    <a:pt x="7651" y="7446"/>
                    <a:pt x="8160" y="6211"/>
                    <a:pt x="8160" y="4900"/>
                  </a:cubicBezTo>
                  <a:cubicBezTo>
                    <a:pt x="8160" y="3588"/>
                    <a:pt x="7651" y="2353"/>
                    <a:pt x="6722" y="1424"/>
                  </a:cubicBezTo>
                  <a:cubicBezTo>
                    <a:pt x="5890" y="595"/>
                    <a:pt x="4791" y="89"/>
                    <a:pt x="3617" y="1"/>
                  </a:cubicBezTo>
                  <a:cubicBezTo>
                    <a:pt x="3614" y="1"/>
                    <a:pt x="3610"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58"/>
            <p:cNvSpPr/>
            <p:nvPr/>
          </p:nvSpPr>
          <p:spPr>
            <a:xfrm>
              <a:off x="4810030" y="3796438"/>
              <a:ext cx="366719" cy="366719"/>
            </a:xfrm>
            <a:custGeom>
              <a:avLst/>
              <a:gdLst/>
              <a:ahLst/>
              <a:cxnLst/>
              <a:rect l="l" t="t" r="r" b="b"/>
              <a:pathLst>
                <a:path w="11183" h="11183" extrusionOk="0">
                  <a:moveTo>
                    <a:pt x="5593" y="0"/>
                  </a:moveTo>
                  <a:cubicBezTo>
                    <a:pt x="4099" y="0"/>
                    <a:pt x="2694" y="583"/>
                    <a:pt x="1638" y="1638"/>
                  </a:cubicBezTo>
                  <a:cubicBezTo>
                    <a:pt x="582" y="2694"/>
                    <a:pt x="0" y="4099"/>
                    <a:pt x="0" y="5593"/>
                  </a:cubicBezTo>
                  <a:cubicBezTo>
                    <a:pt x="0" y="7086"/>
                    <a:pt x="582" y="8489"/>
                    <a:pt x="1638" y="9545"/>
                  </a:cubicBezTo>
                  <a:cubicBezTo>
                    <a:pt x="2737" y="10644"/>
                    <a:pt x="4163" y="11182"/>
                    <a:pt x="5584" y="11182"/>
                  </a:cubicBezTo>
                  <a:cubicBezTo>
                    <a:pt x="7025" y="11182"/>
                    <a:pt x="8461" y="10628"/>
                    <a:pt x="9545" y="9545"/>
                  </a:cubicBezTo>
                  <a:cubicBezTo>
                    <a:pt x="10535" y="8554"/>
                    <a:pt x="11118" y="7236"/>
                    <a:pt x="11176" y="5837"/>
                  </a:cubicBezTo>
                  <a:cubicBezTo>
                    <a:pt x="11182" y="5746"/>
                    <a:pt x="11112" y="5669"/>
                    <a:pt x="11021" y="5666"/>
                  </a:cubicBezTo>
                  <a:cubicBezTo>
                    <a:pt x="11017" y="5666"/>
                    <a:pt x="11014" y="5666"/>
                    <a:pt x="11010" y="5666"/>
                  </a:cubicBezTo>
                  <a:cubicBezTo>
                    <a:pt x="10924" y="5666"/>
                    <a:pt x="10853" y="5735"/>
                    <a:pt x="10850" y="5822"/>
                  </a:cubicBezTo>
                  <a:cubicBezTo>
                    <a:pt x="10794" y="7139"/>
                    <a:pt x="10247" y="8380"/>
                    <a:pt x="9312" y="9312"/>
                  </a:cubicBezTo>
                  <a:cubicBezTo>
                    <a:pt x="8299" y="10327"/>
                    <a:pt x="6945" y="10834"/>
                    <a:pt x="5591" y="10834"/>
                  </a:cubicBezTo>
                  <a:cubicBezTo>
                    <a:pt x="4237" y="10834"/>
                    <a:pt x="2883" y="10327"/>
                    <a:pt x="1870" y="9312"/>
                  </a:cubicBezTo>
                  <a:cubicBezTo>
                    <a:pt x="877" y="8318"/>
                    <a:pt x="330" y="6998"/>
                    <a:pt x="330" y="5593"/>
                  </a:cubicBezTo>
                  <a:cubicBezTo>
                    <a:pt x="330" y="4187"/>
                    <a:pt x="877" y="2864"/>
                    <a:pt x="1870" y="1870"/>
                  </a:cubicBezTo>
                  <a:cubicBezTo>
                    <a:pt x="2864" y="877"/>
                    <a:pt x="4187" y="330"/>
                    <a:pt x="5593" y="330"/>
                  </a:cubicBezTo>
                  <a:cubicBezTo>
                    <a:pt x="6998" y="330"/>
                    <a:pt x="8318" y="877"/>
                    <a:pt x="9315" y="1870"/>
                  </a:cubicBezTo>
                  <a:cubicBezTo>
                    <a:pt x="10189" y="2744"/>
                    <a:pt x="10727" y="3902"/>
                    <a:pt x="10835" y="5128"/>
                  </a:cubicBezTo>
                  <a:cubicBezTo>
                    <a:pt x="10844" y="5214"/>
                    <a:pt x="10915" y="5279"/>
                    <a:pt x="10996" y="5279"/>
                  </a:cubicBezTo>
                  <a:cubicBezTo>
                    <a:pt x="11001" y="5279"/>
                    <a:pt x="11007" y="5279"/>
                    <a:pt x="11012" y="5278"/>
                  </a:cubicBezTo>
                  <a:cubicBezTo>
                    <a:pt x="11103" y="5269"/>
                    <a:pt x="11171" y="5190"/>
                    <a:pt x="11162" y="5102"/>
                  </a:cubicBezTo>
                  <a:cubicBezTo>
                    <a:pt x="11047" y="3796"/>
                    <a:pt x="10474" y="2567"/>
                    <a:pt x="9545" y="1638"/>
                  </a:cubicBezTo>
                  <a:cubicBezTo>
                    <a:pt x="8489" y="583"/>
                    <a:pt x="7086"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58"/>
            <p:cNvSpPr/>
            <p:nvPr/>
          </p:nvSpPr>
          <p:spPr>
            <a:xfrm>
              <a:off x="4828263" y="3819163"/>
              <a:ext cx="159011" cy="268571"/>
            </a:xfrm>
            <a:custGeom>
              <a:avLst/>
              <a:gdLst/>
              <a:ahLst/>
              <a:cxnLst/>
              <a:rect l="l" t="t" r="r" b="b"/>
              <a:pathLst>
                <a:path w="4849" h="8190" extrusionOk="0">
                  <a:moveTo>
                    <a:pt x="4677" y="1"/>
                  </a:moveTo>
                  <a:cubicBezTo>
                    <a:pt x="4674" y="1"/>
                    <a:pt x="4670" y="1"/>
                    <a:pt x="4666" y="1"/>
                  </a:cubicBezTo>
                  <a:cubicBezTo>
                    <a:pt x="3496" y="89"/>
                    <a:pt x="2393" y="595"/>
                    <a:pt x="1561" y="1424"/>
                  </a:cubicBezTo>
                  <a:cubicBezTo>
                    <a:pt x="676" y="2312"/>
                    <a:pt x="165" y="3491"/>
                    <a:pt x="126" y="4747"/>
                  </a:cubicBezTo>
                  <a:cubicBezTo>
                    <a:pt x="88" y="5994"/>
                    <a:pt x="518" y="7196"/>
                    <a:pt x="1338" y="8134"/>
                  </a:cubicBezTo>
                  <a:cubicBezTo>
                    <a:pt x="1379" y="8171"/>
                    <a:pt x="1421" y="8189"/>
                    <a:pt x="1462" y="8189"/>
                  </a:cubicBezTo>
                  <a:cubicBezTo>
                    <a:pt x="1498" y="8189"/>
                    <a:pt x="1534" y="8176"/>
                    <a:pt x="1570" y="8149"/>
                  </a:cubicBezTo>
                  <a:cubicBezTo>
                    <a:pt x="1638" y="8090"/>
                    <a:pt x="1647" y="7984"/>
                    <a:pt x="1585" y="7917"/>
                  </a:cubicBezTo>
                  <a:cubicBezTo>
                    <a:pt x="0" y="6108"/>
                    <a:pt x="91" y="3359"/>
                    <a:pt x="1794" y="1657"/>
                  </a:cubicBezTo>
                  <a:cubicBezTo>
                    <a:pt x="2570" y="880"/>
                    <a:pt x="3599" y="410"/>
                    <a:pt x="4693" y="328"/>
                  </a:cubicBezTo>
                  <a:cubicBezTo>
                    <a:pt x="4781" y="322"/>
                    <a:pt x="4849" y="242"/>
                    <a:pt x="4843" y="151"/>
                  </a:cubicBezTo>
                  <a:cubicBezTo>
                    <a:pt x="4837" y="67"/>
                    <a:pt x="4764" y="1"/>
                    <a:pt x="4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58"/>
            <p:cNvSpPr/>
            <p:nvPr/>
          </p:nvSpPr>
          <p:spPr>
            <a:xfrm>
              <a:off x="4953956" y="3942463"/>
              <a:ext cx="78899" cy="74505"/>
            </a:xfrm>
            <a:custGeom>
              <a:avLst/>
              <a:gdLst/>
              <a:ahLst/>
              <a:cxnLst/>
              <a:rect l="l" t="t" r="r" b="b"/>
              <a:pathLst>
                <a:path w="2406" h="2272" extrusionOk="0">
                  <a:moveTo>
                    <a:pt x="234" y="1"/>
                  </a:moveTo>
                  <a:cubicBezTo>
                    <a:pt x="108" y="1"/>
                    <a:pt x="0" y="164"/>
                    <a:pt x="128" y="296"/>
                  </a:cubicBezTo>
                  <a:lnTo>
                    <a:pt x="2048" y="2213"/>
                  </a:lnTo>
                  <a:cubicBezTo>
                    <a:pt x="2094" y="2254"/>
                    <a:pt x="2143" y="2271"/>
                    <a:pt x="2186" y="2271"/>
                  </a:cubicBezTo>
                  <a:cubicBezTo>
                    <a:pt x="2318" y="2271"/>
                    <a:pt x="2406" y="2114"/>
                    <a:pt x="2280" y="1984"/>
                  </a:cubicBezTo>
                  <a:lnTo>
                    <a:pt x="360" y="64"/>
                  </a:lnTo>
                  <a:cubicBezTo>
                    <a:pt x="321" y="19"/>
                    <a:pt x="277"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 name="Google Shape;488;p58"/>
          <p:cNvGrpSpPr/>
          <p:nvPr/>
        </p:nvGrpSpPr>
        <p:grpSpPr>
          <a:xfrm>
            <a:off x="3363682" y="3793854"/>
            <a:ext cx="449780" cy="449660"/>
            <a:chOff x="4809932" y="2039547"/>
            <a:chExt cx="366719" cy="366620"/>
          </a:xfrm>
        </p:grpSpPr>
        <p:sp>
          <p:nvSpPr>
            <p:cNvPr id="489" name="Google Shape;489;p58"/>
            <p:cNvSpPr/>
            <p:nvPr/>
          </p:nvSpPr>
          <p:spPr>
            <a:xfrm>
              <a:off x="4898930" y="2128448"/>
              <a:ext cx="188426" cy="188721"/>
            </a:xfrm>
            <a:custGeom>
              <a:avLst/>
              <a:gdLst/>
              <a:ahLst/>
              <a:cxnLst/>
              <a:rect l="l" t="t" r="r" b="b"/>
              <a:pathLst>
                <a:path w="5746" h="5755" extrusionOk="0">
                  <a:moveTo>
                    <a:pt x="3152" y="1342"/>
                  </a:moveTo>
                  <a:cubicBezTo>
                    <a:pt x="3393" y="1342"/>
                    <a:pt x="3587" y="1536"/>
                    <a:pt x="3587" y="1777"/>
                  </a:cubicBezTo>
                  <a:lnTo>
                    <a:pt x="3587" y="2156"/>
                  </a:lnTo>
                  <a:lnTo>
                    <a:pt x="3335" y="2156"/>
                  </a:lnTo>
                  <a:cubicBezTo>
                    <a:pt x="3299" y="2156"/>
                    <a:pt x="3264" y="2138"/>
                    <a:pt x="3246" y="2106"/>
                  </a:cubicBezTo>
                  <a:lnTo>
                    <a:pt x="3091" y="1836"/>
                  </a:lnTo>
                  <a:cubicBezTo>
                    <a:pt x="3059" y="1781"/>
                    <a:pt x="3003" y="1752"/>
                    <a:pt x="2947" y="1752"/>
                  </a:cubicBezTo>
                  <a:cubicBezTo>
                    <a:pt x="2904" y="1752"/>
                    <a:pt x="2861" y="1769"/>
                    <a:pt x="2829" y="1803"/>
                  </a:cubicBezTo>
                  <a:lnTo>
                    <a:pt x="2588" y="2056"/>
                  </a:lnTo>
                  <a:cubicBezTo>
                    <a:pt x="2529" y="2121"/>
                    <a:pt x="2444" y="2159"/>
                    <a:pt x="2355" y="2159"/>
                  </a:cubicBezTo>
                  <a:lnTo>
                    <a:pt x="2167" y="2159"/>
                  </a:lnTo>
                  <a:lnTo>
                    <a:pt x="2167" y="1777"/>
                  </a:lnTo>
                  <a:lnTo>
                    <a:pt x="2170" y="1777"/>
                  </a:lnTo>
                  <a:cubicBezTo>
                    <a:pt x="2170" y="1536"/>
                    <a:pt x="2364" y="1342"/>
                    <a:pt x="2605" y="1342"/>
                  </a:cubicBezTo>
                  <a:close/>
                  <a:moveTo>
                    <a:pt x="2914" y="2188"/>
                  </a:moveTo>
                  <a:cubicBezTo>
                    <a:pt x="2994" y="2347"/>
                    <a:pt x="3149" y="2485"/>
                    <a:pt x="3335" y="2485"/>
                  </a:cubicBezTo>
                  <a:lnTo>
                    <a:pt x="3587" y="2485"/>
                  </a:lnTo>
                  <a:lnTo>
                    <a:pt x="3587" y="3106"/>
                  </a:lnTo>
                  <a:cubicBezTo>
                    <a:pt x="3587" y="3534"/>
                    <a:pt x="3233" y="3747"/>
                    <a:pt x="2879" y="3747"/>
                  </a:cubicBezTo>
                  <a:cubicBezTo>
                    <a:pt x="2525" y="3747"/>
                    <a:pt x="2170" y="3534"/>
                    <a:pt x="2170" y="3106"/>
                  </a:cubicBezTo>
                  <a:lnTo>
                    <a:pt x="2170" y="2485"/>
                  </a:lnTo>
                  <a:lnTo>
                    <a:pt x="2355" y="2485"/>
                  </a:lnTo>
                  <a:cubicBezTo>
                    <a:pt x="2579" y="2485"/>
                    <a:pt x="2782" y="2359"/>
                    <a:pt x="2914" y="2188"/>
                  </a:cubicBezTo>
                  <a:close/>
                  <a:moveTo>
                    <a:pt x="3555" y="3858"/>
                  </a:moveTo>
                  <a:lnTo>
                    <a:pt x="4370" y="4138"/>
                  </a:lnTo>
                  <a:cubicBezTo>
                    <a:pt x="4496" y="4182"/>
                    <a:pt x="4581" y="4302"/>
                    <a:pt x="4581" y="4435"/>
                  </a:cubicBezTo>
                  <a:lnTo>
                    <a:pt x="4581" y="4776"/>
                  </a:lnTo>
                  <a:cubicBezTo>
                    <a:pt x="4106" y="5204"/>
                    <a:pt x="3493" y="5418"/>
                    <a:pt x="2879" y="5418"/>
                  </a:cubicBezTo>
                  <a:cubicBezTo>
                    <a:pt x="2265" y="5418"/>
                    <a:pt x="1651" y="5204"/>
                    <a:pt x="1176" y="4776"/>
                  </a:cubicBezTo>
                  <a:lnTo>
                    <a:pt x="1176" y="4435"/>
                  </a:lnTo>
                  <a:cubicBezTo>
                    <a:pt x="1176" y="4302"/>
                    <a:pt x="1262" y="4182"/>
                    <a:pt x="1388" y="4138"/>
                  </a:cubicBezTo>
                  <a:lnTo>
                    <a:pt x="2203" y="3858"/>
                  </a:lnTo>
                  <a:cubicBezTo>
                    <a:pt x="2383" y="4005"/>
                    <a:pt x="2631" y="4079"/>
                    <a:pt x="2879" y="4079"/>
                  </a:cubicBezTo>
                  <a:cubicBezTo>
                    <a:pt x="3127" y="4079"/>
                    <a:pt x="3374" y="4005"/>
                    <a:pt x="3555" y="3858"/>
                  </a:cubicBezTo>
                  <a:close/>
                  <a:moveTo>
                    <a:pt x="2879" y="1"/>
                  </a:moveTo>
                  <a:cubicBezTo>
                    <a:pt x="1291" y="1"/>
                    <a:pt x="0" y="1292"/>
                    <a:pt x="0" y="2879"/>
                  </a:cubicBezTo>
                  <a:cubicBezTo>
                    <a:pt x="0" y="4444"/>
                    <a:pt x="1315" y="5755"/>
                    <a:pt x="2879" y="5755"/>
                  </a:cubicBezTo>
                  <a:cubicBezTo>
                    <a:pt x="4308" y="5755"/>
                    <a:pt x="5560" y="4655"/>
                    <a:pt x="5734" y="3229"/>
                  </a:cubicBezTo>
                  <a:cubicBezTo>
                    <a:pt x="5746" y="3141"/>
                    <a:pt x="5681" y="3059"/>
                    <a:pt x="5590" y="3047"/>
                  </a:cubicBezTo>
                  <a:cubicBezTo>
                    <a:pt x="5584" y="3046"/>
                    <a:pt x="5579" y="3046"/>
                    <a:pt x="5573" y="3046"/>
                  </a:cubicBezTo>
                  <a:cubicBezTo>
                    <a:pt x="5491" y="3046"/>
                    <a:pt x="5419" y="3106"/>
                    <a:pt x="5408" y="3191"/>
                  </a:cubicBezTo>
                  <a:cubicBezTo>
                    <a:pt x="5355" y="3638"/>
                    <a:pt x="5181" y="4064"/>
                    <a:pt x="4908" y="4420"/>
                  </a:cubicBezTo>
                  <a:cubicBezTo>
                    <a:pt x="4902" y="4152"/>
                    <a:pt x="4728" y="3914"/>
                    <a:pt x="4473" y="3826"/>
                  </a:cubicBezTo>
                  <a:lnTo>
                    <a:pt x="3784" y="3591"/>
                  </a:lnTo>
                  <a:cubicBezTo>
                    <a:pt x="3867" y="3447"/>
                    <a:pt x="3914" y="3282"/>
                    <a:pt x="3914" y="3103"/>
                  </a:cubicBezTo>
                  <a:lnTo>
                    <a:pt x="3914" y="1774"/>
                  </a:lnTo>
                  <a:cubicBezTo>
                    <a:pt x="3914" y="1353"/>
                    <a:pt x="3573" y="1012"/>
                    <a:pt x="3152" y="1012"/>
                  </a:cubicBezTo>
                  <a:lnTo>
                    <a:pt x="2602" y="1012"/>
                  </a:lnTo>
                  <a:cubicBezTo>
                    <a:pt x="2182" y="1012"/>
                    <a:pt x="1841" y="1353"/>
                    <a:pt x="1841" y="1774"/>
                  </a:cubicBezTo>
                  <a:lnTo>
                    <a:pt x="1841" y="3103"/>
                  </a:lnTo>
                  <a:cubicBezTo>
                    <a:pt x="1841" y="3282"/>
                    <a:pt x="1888" y="3447"/>
                    <a:pt x="1973" y="3591"/>
                  </a:cubicBezTo>
                  <a:lnTo>
                    <a:pt x="1282" y="3826"/>
                  </a:lnTo>
                  <a:cubicBezTo>
                    <a:pt x="1026" y="3914"/>
                    <a:pt x="853" y="4152"/>
                    <a:pt x="847" y="4423"/>
                  </a:cubicBezTo>
                  <a:cubicBezTo>
                    <a:pt x="509" y="3982"/>
                    <a:pt x="327" y="3447"/>
                    <a:pt x="327" y="2879"/>
                  </a:cubicBezTo>
                  <a:cubicBezTo>
                    <a:pt x="330" y="1474"/>
                    <a:pt x="1473" y="330"/>
                    <a:pt x="2879" y="330"/>
                  </a:cubicBezTo>
                  <a:cubicBezTo>
                    <a:pt x="4143" y="330"/>
                    <a:pt x="5228" y="1271"/>
                    <a:pt x="5402" y="2521"/>
                  </a:cubicBezTo>
                  <a:cubicBezTo>
                    <a:pt x="5415" y="2600"/>
                    <a:pt x="5484" y="2661"/>
                    <a:pt x="5562" y="2661"/>
                  </a:cubicBezTo>
                  <a:cubicBezTo>
                    <a:pt x="5570" y="2661"/>
                    <a:pt x="5578" y="2660"/>
                    <a:pt x="5587" y="2659"/>
                  </a:cubicBezTo>
                  <a:cubicBezTo>
                    <a:pt x="5678" y="2647"/>
                    <a:pt x="5740" y="2565"/>
                    <a:pt x="5728" y="2474"/>
                  </a:cubicBezTo>
                  <a:cubicBezTo>
                    <a:pt x="5531" y="1080"/>
                    <a:pt x="4287" y="1"/>
                    <a:pt x="2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58"/>
            <p:cNvSpPr/>
            <p:nvPr/>
          </p:nvSpPr>
          <p:spPr>
            <a:xfrm>
              <a:off x="4809932" y="2039547"/>
              <a:ext cx="366719" cy="366620"/>
            </a:xfrm>
            <a:custGeom>
              <a:avLst/>
              <a:gdLst/>
              <a:ahLst/>
              <a:cxnLst/>
              <a:rect l="l" t="t" r="r" b="b"/>
              <a:pathLst>
                <a:path w="11183" h="11180" extrusionOk="0">
                  <a:moveTo>
                    <a:pt x="4864" y="1"/>
                  </a:moveTo>
                  <a:cubicBezTo>
                    <a:pt x="4790" y="1"/>
                    <a:pt x="4723" y="51"/>
                    <a:pt x="4705" y="121"/>
                  </a:cubicBezTo>
                  <a:lnTo>
                    <a:pt x="4414" y="1256"/>
                  </a:lnTo>
                  <a:cubicBezTo>
                    <a:pt x="4046" y="1356"/>
                    <a:pt x="3693" y="1503"/>
                    <a:pt x="3361" y="1691"/>
                  </a:cubicBezTo>
                  <a:lnTo>
                    <a:pt x="2353" y="1098"/>
                  </a:lnTo>
                  <a:cubicBezTo>
                    <a:pt x="2326" y="1082"/>
                    <a:pt x="2297" y="1074"/>
                    <a:pt x="2268" y="1074"/>
                  </a:cubicBezTo>
                  <a:cubicBezTo>
                    <a:pt x="2227" y="1074"/>
                    <a:pt x="2187" y="1090"/>
                    <a:pt x="2156" y="1121"/>
                  </a:cubicBezTo>
                  <a:lnTo>
                    <a:pt x="1124" y="2153"/>
                  </a:lnTo>
                  <a:cubicBezTo>
                    <a:pt x="1071" y="2206"/>
                    <a:pt x="1062" y="2288"/>
                    <a:pt x="1100" y="2353"/>
                  </a:cubicBezTo>
                  <a:lnTo>
                    <a:pt x="1694" y="3362"/>
                  </a:lnTo>
                  <a:cubicBezTo>
                    <a:pt x="1506" y="3691"/>
                    <a:pt x="1359" y="4044"/>
                    <a:pt x="1259" y="4411"/>
                  </a:cubicBezTo>
                  <a:lnTo>
                    <a:pt x="124" y="4702"/>
                  </a:lnTo>
                  <a:cubicBezTo>
                    <a:pt x="53" y="4723"/>
                    <a:pt x="0" y="4788"/>
                    <a:pt x="0" y="4861"/>
                  </a:cubicBezTo>
                  <a:lnTo>
                    <a:pt x="0" y="6320"/>
                  </a:lnTo>
                  <a:cubicBezTo>
                    <a:pt x="0" y="6393"/>
                    <a:pt x="53" y="6458"/>
                    <a:pt x="124" y="6478"/>
                  </a:cubicBezTo>
                  <a:lnTo>
                    <a:pt x="1259" y="6769"/>
                  </a:lnTo>
                  <a:cubicBezTo>
                    <a:pt x="1359" y="7137"/>
                    <a:pt x="1503" y="7490"/>
                    <a:pt x="1694" y="7819"/>
                  </a:cubicBezTo>
                  <a:lnTo>
                    <a:pt x="1100" y="8831"/>
                  </a:lnTo>
                  <a:cubicBezTo>
                    <a:pt x="1062" y="8892"/>
                    <a:pt x="1071" y="8975"/>
                    <a:pt x="1124" y="9028"/>
                  </a:cubicBezTo>
                  <a:lnTo>
                    <a:pt x="1403" y="9307"/>
                  </a:lnTo>
                  <a:cubicBezTo>
                    <a:pt x="1434" y="9339"/>
                    <a:pt x="1476" y="9355"/>
                    <a:pt x="1518" y="9355"/>
                  </a:cubicBezTo>
                  <a:cubicBezTo>
                    <a:pt x="1559" y="9355"/>
                    <a:pt x="1601" y="9339"/>
                    <a:pt x="1632" y="9307"/>
                  </a:cubicBezTo>
                  <a:cubicBezTo>
                    <a:pt x="1697" y="9242"/>
                    <a:pt x="1697" y="9139"/>
                    <a:pt x="1632" y="9075"/>
                  </a:cubicBezTo>
                  <a:lnTo>
                    <a:pt x="1444" y="8886"/>
                  </a:lnTo>
                  <a:lnTo>
                    <a:pt x="2026" y="7904"/>
                  </a:lnTo>
                  <a:cubicBezTo>
                    <a:pt x="2056" y="7851"/>
                    <a:pt x="2056" y="7787"/>
                    <a:pt x="2023" y="7737"/>
                  </a:cubicBezTo>
                  <a:cubicBezTo>
                    <a:pt x="1812" y="7381"/>
                    <a:pt x="1653" y="6999"/>
                    <a:pt x="1553" y="6596"/>
                  </a:cubicBezTo>
                  <a:cubicBezTo>
                    <a:pt x="1538" y="6537"/>
                    <a:pt x="1491" y="6493"/>
                    <a:pt x="1435" y="6478"/>
                  </a:cubicBezTo>
                  <a:lnTo>
                    <a:pt x="330" y="6193"/>
                  </a:lnTo>
                  <a:lnTo>
                    <a:pt x="330" y="4988"/>
                  </a:lnTo>
                  <a:lnTo>
                    <a:pt x="1435" y="4702"/>
                  </a:lnTo>
                  <a:cubicBezTo>
                    <a:pt x="1491" y="4688"/>
                    <a:pt x="1538" y="4644"/>
                    <a:pt x="1553" y="4585"/>
                  </a:cubicBezTo>
                  <a:cubicBezTo>
                    <a:pt x="1653" y="4182"/>
                    <a:pt x="1812" y="3800"/>
                    <a:pt x="2023" y="3444"/>
                  </a:cubicBezTo>
                  <a:cubicBezTo>
                    <a:pt x="2056" y="3394"/>
                    <a:pt x="2056" y="3329"/>
                    <a:pt x="2026" y="3276"/>
                  </a:cubicBezTo>
                  <a:lnTo>
                    <a:pt x="1444" y="2294"/>
                  </a:lnTo>
                  <a:lnTo>
                    <a:pt x="2297" y="1444"/>
                  </a:lnTo>
                  <a:lnTo>
                    <a:pt x="3279" y="2024"/>
                  </a:lnTo>
                  <a:cubicBezTo>
                    <a:pt x="3305" y="2038"/>
                    <a:pt x="3335" y="2046"/>
                    <a:pt x="3364" y="2046"/>
                  </a:cubicBezTo>
                  <a:cubicBezTo>
                    <a:pt x="3393" y="2046"/>
                    <a:pt x="3421" y="2038"/>
                    <a:pt x="3446" y="2024"/>
                  </a:cubicBezTo>
                  <a:cubicBezTo>
                    <a:pt x="3802" y="1809"/>
                    <a:pt x="4184" y="1650"/>
                    <a:pt x="4587" y="1550"/>
                  </a:cubicBezTo>
                  <a:cubicBezTo>
                    <a:pt x="4646" y="1536"/>
                    <a:pt x="4690" y="1492"/>
                    <a:pt x="4705" y="1433"/>
                  </a:cubicBezTo>
                  <a:lnTo>
                    <a:pt x="4990" y="327"/>
                  </a:lnTo>
                  <a:lnTo>
                    <a:pt x="6196" y="327"/>
                  </a:lnTo>
                  <a:lnTo>
                    <a:pt x="6481" y="1433"/>
                  </a:lnTo>
                  <a:cubicBezTo>
                    <a:pt x="6496" y="1492"/>
                    <a:pt x="6540" y="1536"/>
                    <a:pt x="6598" y="1550"/>
                  </a:cubicBezTo>
                  <a:cubicBezTo>
                    <a:pt x="7001" y="1650"/>
                    <a:pt x="7384" y="1809"/>
                    <a:pt x="7739" y="2024"/>
                  </a:cubicBezTo>
                  <a:cubicBezTo>
                    <a:pt x="7764" y="2038"/>
                    <a:pt x="7793" y="2046"/>
                    <a:pt x="7822" y="2046"/>
                  </a:cubicBezTo>
                  <a:cubicBezTo>
                    <a:pt x="7851" y="2046"/>
                    <a:pt x="7880" y="2038"/>
                    <a:pt x="7907" y="2024"/>
                  </a:cubicBezTo>
                  <a:lnTo>
                    <a:pt x="8889" y="1444"/>
                  </a:lnTo>
                  <a:lnTo>
                    <a:pt x="9739" y="2294"/>
                  </a:lnTo>
                  <a:lnTo>
                    <a:pt x="9159" y="3276"/>
                  </a:lnTo>
                  <a:cubicBezTo>
                    <a:pt x="9130" y="3329"/>
                    <a:pt x="9130" y="3394"/>
                    <a:pt x="9159" y="3444"/>
                  </a:cubicBezTo>
                  <a:cubicBezTo>
                    <a:pt x="9374" y="3800"/>
                    <a:pt x="9533" y="4182"/>
                    <a:pt x="9633" y="4585"/>
                  </a:cubicBezTo>
                  <a:cubicBezTo>
                    <a:pt x="9648" y="4644"/>
                    <a:pt x="9692" y="4688"/>
                    <a:pt x="9750" y="4702"/>
                  </a:cubicBezTo>
                  <a:lnTo>
                    <a:pt x="10856" y="4988"/>
                  </a:lnTo>
                  <a:lnTo>
                    <a:pt x="10856" y="6193"/>
                  </a:lnTo>
                  <a:lnTo>
                    <a:pt x="9750" y="6478"/>
                  </a:lnTo>
                  <a:cubicBezTo>
                    <a:pt x="9692" y="6493"/>
                    <a:pt x="9648" y="6537"/>
                    <a:pt x="9633" y="6596"/>
                  </a:cubicBezTo>
                  <a:cubicBezTo>
                    <a:pt x="9533" y="6999"/>
                    <a:pt x="9374" y="7381"/>
                    <a:pt x="9159" y="7737"/>
                  </a:cubicBezTo>
                  <a:cubicBezTo>
                    <a:pt x="9130" y="7787"/>
                    <a:pt x="9130" y="7851"/>
                    <a:pt x="9159" y="7904"/>
                  </a:cubicBezTo>
                  <a:lnTo>
                    <a:pt x="9739" y="8886"/>
                  </a:lnTo>
                  <a:lnTo>
                    <a:pt x="8889" y="9736"/>
                  </a:lnTo>
                  <a:lnTo>
                    <a:pt x="7907" y="9157"/>
                  </a:lnTo>
                  <a:cubicBezTo>
                    <a:pt x="7881" y="9143"/>
                    <a:pt x="7852" y="9135"/>
                    <a:pt x="7824" y="9135"/>
                  </a:cubicBezTo>
                  <a:cubicBezTo>
                    <a:pt x="7794" y="9135"/>
                    <a:pt x="7765" y="9143"/>
                    <a:pt x="7739" y="9160"/>
                  </a:cubicBezTo>
                  <a:cubicBezTo>
                    <a:pt x="7384" y="9372"/>
                    <a:pt x="7001" y="9530"/>
                    <a:pt x="6598" y="9630"/>
                  </a:cubicBezTo>
                  <a:cubicBezTo>
                    <a:pt x="6540" y="9645"/>
                    <a:pt x="6496" y="9689"/>
                    <a:pt x="6481" y="9748"/>
                  </a:cubicBezTo>
                  <a:lnTo>
                    <a:pt x="6196" y="10853"/>
                  </a:lnTo>
                  <a:lnTo>
                    <a:pt x="4990" y="10853"/>
                  </a:lnTo>
                  <a:lnTo>
                    <a:pt x="4705" y="9748"/>
                  </a:lnTo>
                  <a:cubicBezTo>
                    <a:pt x="4690" y="9689"/>
                    <a:pt x="4646" y="9645"/>
                    <a:pt x="4587" y="9630"/>
                  </a:cubicBezTo>
                  <a:cubicBezTo>
                    <a:pt x="4184" y="9530"/>
                    <a:pt x="3802" y="9372"/>
                    <a:pt x="3446" y="9160"/>
                  </a:cubicBezTo>
                  <a:cubicBezTo>
                    <a:pt x="3421" y="9143"/>
                    <a:pt x="3391" y="9135"/>
                    <a:pt x="3362" y="9135"/>
                  </a:cubicBezTo>
                  <a:cubicBezTo>
                    <a:pt x="3333" y="9135"/>
                    <a:pt x="3305" y="9143"/>
                    <a:pt x="3279" y="9157"/>
                  </a:cubicBezTo>
                  <a:lnTo>
                    <a:pt x="2297" y="9736"/>
                  </a:lnTo>
                  <a:lnTo>
                    <a:pt x="2138" y="9580"/>
                  </a:lnTo>
                  <a:cubicBezTo>
                    <a:pt x="2107" y="9548"/>
                    <a:pt x="2065" y="9532"/>
                    <a:pt x="2023" y="9532"/>
                  </a:cubicBezTo>
                  <a:cubicBezTo>
                    <a:pt x="1981" y="9532"/>
                    <a:pt x="1938" y="9548"/>
                    <a:pt x="1906" y="9580"/>
                  </a:cubicBezTo>
                  <a:cubicBezTo>
                    <a:pt x="1844" y="9645"/>
                    <a:pt x="1844" y="9748"/>
                    <a:pt x="1906" y="9813"/>
                  </a:cubicBezTo>
                  <a:lnTo>
                    <a:pt x="2156" y="10060"/>
                  </a:lnTo>
                  <a:cubicBezTo>
                    <a:pt x="2187" y="10091"/>
                    <a:pt x="2227" y="10107"/>
                    <a:pt x="2268" y="10107"/>
                  </a:cubicBezTo>
                  <a:cubicBezTo>
                    <a:pt x="2297" y="10107"/>
                    <a:pt x="2326" y="10099"/>
                    <a:pt x="2353" y="10083"/>
                  </a:cubicBezTo>
                  <a:lnTo>
                    <a:pt x="3361" y="9489"/>
                  </a:lnTo>
                  <a:cubicBezTo>
                    <a:pt x="3693" y="9677"/>
                    <a:pt x="4046" y="9824"/>
                    <a:pt x="4414" y="9924"/>
                  </a:cubicBezTo>
                  <a:lnTo>
                    <a:pt x="4705" y="11059"/>
                  </a:lnTo>
                  <a:cubicBezTo>
                    <a:pt x="4725" y="11130"/>
                    <a:pt x="4790" y="11180"/>
                    <a:pt x="4864" y="11180"/>
                  </a:cubicBezTo>
                  <a:lnTo>
                    <a:pt x="6322" y="11180"/>
                  </a:lnTo>
                  <a:cubicBezTo>
                    <a:pt x="6396" y="11180"/>
                    <a:pt x="6460" y="11130"/>
                    <a:pt x="6481" y="11059"/>
                  </a:cubicBezTo>
                  <a:lnTo>
                    <a:pt x="6772" y="9924"/>
                  </a:lnTo>
                  <a:cubicBezTo>
                    <a:pt x="7139" y="9824"/>
                    <a:pt x="7492" y="9677"/>
                    <a:pt x="7822" y="9489"/>
                  </a:cubicBezTo>
                  <a:lnTo>
                    <a:pt x="8830" y="10083"/>
                  </a:lnTo>
                  <a:cubicBezTo>
                    <a:pt x="8857" y="10099"/>
                    <a:pt x="8886" y="10107"/>
                    <a:pt x="8916" y="10107"/>
                  </a:cubicBezTo>
                  <a:cubicBezTo>
                    <a:pt x="8958" y="10107"/>
                    <a:pt x="8999" y="10091"/>
                    <a:pt x="9030" y="10060"/>
                  </a:cubicBezTo>
                  <a:lnTo>
                    <a:pt x="10062" y="9028"/>
                  </a:lnTo>
                  <a:cubicBezTo>
                    <a:pt x="10115" y="8975"/>
                    <a:pt x="10124" y="8895"/>
                    <a:pt x="10086" y="8831"/>
                  </a:cubicBezTo>
                  <a:lnTo>
                    <a:pt x="9492" y="7819"/>
                  </a:lnTo>
                  <a:cubicBezTo>
                    <a:pt x="9680" y="7490"/>
                    <a:pt x="9827" y="7137"/>
                    <a:pt x="9927" y="6769"/>
                  </a:cubicBezTo>
                  <a:lnTo>
                    <a:pt x="11059" y="6478"/>
                  </a:lnTo>
                  <a:cubicBezTo>
                    <a:pt x="11132" y="6458"/>
                    <a:pt x="11182" y="6393"/>
                    <a:pt x="11182" y="6320"/>
                  </a:cubicBezTo>
                  <a:lnTo>
                    <a:pt x="11182" y="4861"/>
                  </a:lnTo>
                  <a:cubicBezTo>
                    <a:pt x="11182" y="4788"/>
                    <a:pt x="11132" y="4723"/>
                    <a:pt x="11059" y="4702"/>
                  </a:cubicBezTo>
                  <a:lnTo>
                    <a:pt x="9927" y="4411"/>
                  </a:lnTo>
                  <a:cubicBezTo>
                    <a:pt x="9827" y="4044"/>
                    <a:pt x="9680" y="3691"/>
                    <a:pt x="9492" y="3362"/>
                  </a:cubicBezTo>
                  <a:lnTo>
                    <a:pt x="10086" y="2350"/>
                  </a:lnTo>
                  <a:cubicBezTo>
                    <a:pt x="10124" y="2288"/>
                    <a:pt x="10112" y="2206"/>
                    <a:pt x="10062" y="2153"/>
                  </a:cubicBezTo>
                  <a:lnTo>
                    <a:pt x="9030" y="1121"/>
                  </a:lnTo>
                  <a:cubicBezTo>
                    <a:pt x="8999" y="1090"/>
                    <a:pt x="8958" y="1074"/>
                    <a:pt x="8916" y="1074"/>
                  </a:cubicBezTo>
                  <a:cubicBezTo>
                    <a:pt x="8887" y="1074"/>
                    <a:pt x="8859" y="1082"/>
                    <a:pt x="8833" y="1098"/>
                  </a:cubicBezTo>
                  <a:lnTo>
                    <a:pt x="7822" y="1691"/>
                  </a:lnTo>
                  <a:cubicBezTo>
                    <a:pt x="7492" y="1503"/>
                    <a:pt x="7139" y="1356"/>
                    <a:pt x="6772" y="1256"/>
                  </a:cubicBezTo>
                  <a:lnTo>
                    <a:pt x="6481" y="121"/>
                  </a:lnTo>
                  <a:cubicBezTo>
                    <a:pt x="6460" y="51"/>
                    <a:pt x="6396" y="1"/>
                    <a:pt x="6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58"/>
            <p:cNvSpPr/>
            <p:nvPr/>
          </p:nvSpPr>
          <p:spPr>
            <a:xfrm>
              <a:off x="4876468" y="2106641"/>
              <a:ext cx="233745" cy="233089"/>
            </a:xfrm>
            <a:custGeom>
              <a:avLst/>
              <a:gdLst/>
              <a:ahLst/>
              <a:cxnLst/>
              <a:rect l="l" t="t" r="r" b="b"/>
              <a:pathLst>
                <a:path w="7128" h="7108" extrusionOk="0">
                  <a:moveTo>
                    <a:pt x="3207" y="0"/>
                  </a:moveTo>
                  <a:cubicBezTo>
                    <a:pt x="3202" y="0"/>
                    <a:pt x="3196" y="1"/>
                    <a:pt x="3190" y="1"/>
                  </a:cubicBezTo>
                  <a:cubicBezTo>
                    <a:pt x="2320" y="92"/>
                    <a:pt x="1514" y="501"/>
                    <a:pt x="923" y="1154"/>
                  </a:cubicBezTo>
                  <a:cubicBezTo>
                    <a:pt x="329" y="1810"/>
                    <a:pt x="0" y="2659"/>
                    <a:pt x="0" y="3544"/>
                  </a:cubicBezTo>
                  <a:cubicBezTo>
                    <a:pt x="0" y="5508"/>
                    <a:pt x="1600" y="7108"/>
                    <a:pt x="3564" y="7108"/>
                  </a:cubicBezTo>
                  <a:cubicBezTo>
                    <a:pt x="5528" y="7108"/>
                    <a:pt x="7128" y="5508"/>
                    <a:pt x="7128" y="3544"/>
                  </a:cubicBezTo>
                  <a:cubicBezTo>
                    <a:pt x="7128" y="1751"/>
                    <a:pt x="5722" y="189"/>
                    <a:pt x="3937" y="1"/>
                  </a:cubicBezTo>
                  <a:cubicBezTo>
                    <a:pt x="3932" y="1"/>
                    <a:pt x="3926" y="0"/>
                    <a:pt x="3921" y="0"/>
                  </a:cubicBezTo>
                  <a:cubicBezTo>
                    <a:pt x="3837" y="0"/>
                    <a:pt x="3766" y="63"/>
                    <a:pt x="3758" y="145"/>
                  </a:cubicBezTo>
                  <a:cubicBezTo>
                    <a:pt x="3749" y="236"/>
                    <a:pt x="3814" y="319"/>
                    <a:pt x="3902" y="328"/>
                  </a:cubicBezTo>
                  <a:cubicBezTo>
                    <a:pt x="5554" y="501"/>
                    <a:pt x="6798" y="1883"/>
                    <a:pt x="6798" y="3544"/>
                  </a:cubicBezTo>
                  <a:cubicBezTo>
                    <a:pt x="6798" y="5329"/>
                    <a:pt x="5349" y="6779"/>
                    <a:pt x="3564" y="6779"/>
                  </a:cubicBezTo>
                  <a:cubicBezTo>
                    <a:pt x="1779" y="6779"/>
                    <a:pt x="327" y="5329"/>
                    <a:pt x="327" y="3544"/>
                  </a:cubicBezTo>
                  <a:cubicBezTo>
                    <a:pt x="327" y="1883"/>
                    <a:pt x="1573" y="501"/>
                    <a:pt x="3223" y="328"/>
                  </a:cubicBezTo>
                  <a:cubicBezTo>
                    <a:pt x="3314" y="319"/>
                    <a:pt x="3379" y="236"/>
                    <a:pt x="3370" y="145"/>
                  </a:cubicBezTo>
                  <a:cubicBezTo>
                    <a:pt x="3362" y="63"/>
                    <a:pt x="3291" y="0"/>
                    <a:pt x="3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2" name="Google Shape;492;p58"/>
          <p:cNvSpPr/>
          <p:nvPr/>
        </p:nvSpPr>
        <p:spPr>
          <a:xfrm>
            <a:off x="5277600" y="1918658"/>
            <a:ext cx="453561" cy="381567"/>
          </a:xfrm>
          <a:custGeom>
            <a:avLst/>
            <a:gdLst/>
            <a:ahLst/>
            <a:cxnLst/>
            <a:rect l="l" t="t" r="r" b="b"/>
            <a:pathLst>
              <a:path w="11277" h="9487" extrusionOk="0">
                <a:moveTo>
                  <a:pt x="2946" y="330"/>
                </a:moveTo>
                <a:cubicBezTo>
                  <a:pt x="3135" y="330"/>
                  <a:pt x="3290" y="483"/>
                  <a:pt x="3290" y="674"/>
                </a:cubicBezTo>
                <a:lnTo>
                  <a:pt x="3290" y="1012"/>
                </a:lnTo>
                <a:cubicBezTo>
                  <a:pt x="3290" y="1203"/>
                  <a:pt x="3135" y="1359"/>
                  <a:pt x="2946" y="1359"/>
                </a:cubicBezTo>
                <a:lnTo>
                  <a:pt x="2943" y="1359"/>
                </a:lnTo>
                <a:cubicBezTo>
                  <a:pt x="2755" y="1359"/>
                  <a:pt x="2599" y="1203"/>
                  <a:pt x="2599" y="1012"/>
                </a:cubicBezTo>
                <a:lnTo>
                  <a:pt x="2599" y="674"/>
                </a:lnTo>
                <a:cubicBezTo>
                  <a:pt x="2599" y="483"/>
                  <a:pt x="2755" y="330"/>
                  <a:pt x="2946" y="330"/>
                </a:cubicBezTo>
                <a:close/>
                <a:moveTo>
                  <a:pt x="9333" y="1130"/>
                </a:moveTo>
                <a:lnTo>
                  <a:pt x="8933" y="1527"/>
                </a:lnTo>
                <a:cubicBezTo>
                  <a:pt x="8868" y="1603"/>
                  <a:pt x="8868" y="1682"/>
                  <a:pt x="8933" y="1759"/>
                </a:cubicBezTo>
                <a:lnTo>
                  <a:pt x="9330" y="2150"/>
                </a:lnTo>
                <a:lnTo>
                  <a:pt x="7857" y="2150"/>
                </a:lnTo>
                <a:lnTo>
                  <a:pt x="7857" y="1130"/>
                </a:lnTo>
                <a:close/>
                <a:moveTo>
                  <a:pt x="3108" y="4746"/>
                </a:moveTo>
                <a:lnTo>
                  <a:pt x="4134" y="5231"/>
                </a:lnTo>
                <a:lnTo>
                  <a:pt x="4134" y="5781"/>
                </a:lnTo>
                <a:cubicBezTo>
                  <a:pt x="4078" y="5772"/>
                  <a:pt x="4020" y="5767"/>
                  <a:pt x="3964" y="5767"/>
                </a:cubicBezTo>
                <a:cubicBezTo>
                  <a:pt x="3626" y="5767"/>
                  <a:pt x="3317" y="5958"/>
                  <a:pt x="3108" y="6213"/>
                </a:cubicBezTo>
                <a:lnTo>
                  <a:pt x="3108" y="4746"/>
                </a:lnTo>
                <a:close/>
                <a:moveTo>
                  <a:pt x="7698" y="4739"/>
                </a:moveTo>
                <a:cubicBezTo>
                  <a:pt x="7842" y="4739"/>
                  <a:pt x="7987" y="4806"/>
                  <a:pt x="8080" y="4949"/>
                </a:cubicBezTo>
                <a:lnTo>
                  <a:pt x="9015" y="6405"/>
                </a:lnTo>
                <a:lnTo>
                  <a:pt x="8371" y="7054"/>
                </a:lnTo>
                <a:lnTo>
                  <a:pt x="7810" y="6493"/>
                </a:lnTo>
                <a:cubicBezTo>
                  <a:pt x="7777" y="6460"/>
                  <a:pt x="7735" y="6444"/>
                  <a:pt x="7693" y="6444"/>
                </a:cubicBezTo>
                <a:cubicBezTo>
                  <a:pt x="7652" y="6444"/>
                  <a:pt x="7610" y="6460"/>
                  <a:pt x="7577" y="6493"/>
                </a:cubicBezTo>
                <a:lnTo>
                  <a:pt x="7016" y="7054"/>
                </a:lnTo>
                <a:lnTo>
                  <a:pt x="6389" y="6422"/>
                </a:lnTo>
                <a:lnTo>
                  <a:pt x="7310" y="4946"/>
                </a:lnTo>
                <a:cubicBezTo>
                  <a:pt x="7397" y="4812"/>
                  <a:pt x="7547" y="4739"/>
                  <a:pt x="7698" y="4739"/>
                </a:cubicBezTo>
                <a:close/>
                <a:moveTo>
                  <a:pt x="3578" y="4058"/>
                </a:moveTo>
                <a:cubicBezTo>
                  <a:pt x="3578" y="4058"/>
                  <a:pt x="4711" y="4749"/>
                  <a:pt x="4716" y="4752"/>
                </a:cubicBezTo>
                <a:cubicBezTo>
                  <a:pt x="4778" y="4782"/>
                  <a:pt x="4819" y="4843"/>
                  <a:pt x="4819" y="4914"/>
                </a:cubicBezTo>
                <a:lnTo>
                  <a:pt x="4819" y="6446"/>
                </a:lnTo>
                <a:lnTo>
                  <a:pt x="4464" y="6446"/>
                </a:lnTo>
                <a:lnTo>
                  <a:pt x="4464" y="5129"/>
                </a:lnTo>
                <a:cubicBezTo>
                  <a:pt x="4464" y="5067"/>
                  <a:pt x="4425" y="5008"/>
                  <a:pt x="4369" y="4981"/>
                </a:cubicBezTo>
                <a:lnTo>
                  <a:pt x="3014" y="4341"/>
                </a:lnTo>
                <a:cubicBezTo>
                  <a:pt x="2978" y="4323"/>
                  <a:pt x="2943" y="4314"/>
                  <a:pt x="2912" y="4314"/>
                </a:cubicBezTo>
                <a:cubicBezTo>
                  <a:pt x="2832" y="4314"/>
                  <a:pt x="2777" y="4371"/>
                  <a:pt x="2782" y="4488"/>
                </a:cubicBezTo>
                <a:lnTo>
                  <a:pt x="2782" y="7122"/>
                </a:lnTo>
                <a:lnTo>
                  <a:pt x="2432" y="7122"/>
                </a:lnTo>
                <a:lnTo>
                  <a:pt x="2432" y="4058"/>
                </a:lnTo>
                <a:close/>
                <a:moveTo>
                  <a:pt x="2943" y="1"/>
                </a:moveTo>
                <a:cubicBezTo>
                  <a:pt x="2573" y="1"/>
                  <a:pt x="2270" y="303"/>
                  <a:pt x="2270" y="674"/>
                </a:cubicBezTo>
                <a:lnTo>
                  <a:pt x="2270" y="1015"/>
                </a:lnTo>
                <a:cubicBezTo>
                  <a:pt x="2270" y="1138"/>
                  <a:pt x="2305" y="1259"/>
                  <a:pt x="2367" y="1359"/>
                </a:cubicBezTo>
                <a:cubicBezTo>
                  <a:pt x="2349" y="1358"/>
                  <a:pt x="2332" y="1358"/>
                  <a:pt x="2314" y="1358"/>
                </a:cubicBezTo>
                <a:cubicBezTo>
                  <a:pt x="1849" y="1358"/>
                  <a:pt x="1423" y="1690"/>
                  <a:pt x="1423" y="2191"/>
                </a:cubicBezTo>
                <a:lnTo>
                  <a:pt x="1423" y="4117"/>
                </a:lnTo>
                <a:cubicBezTo>
                  <a:pt x="1423" y="4508"/>
                  <a:pt x="1744" y="4729"/>
                  <a:pt x="2102" y="4737"/>
                </a:cubicBezTo>
                <a:lnTo>
                  <a:pt x="2102" y="7219"/>
                </a:lnTo>
                <a:lnTo>
                  <a:pt x="1414" y="7904"/>
                </a:lnTo>
                <a:cubicBezTo>
                  <a:pt x="1353" y="7969"/>
                  <a:pt x="1353" y="8072"/>
                  <a:pt x="1414" y="8136"/>
                </a:cubicBezTo>
                <a:cubicBezTo>
                  <a:pt x="1454" y="8169"/>
                  <a:pt x="1493" y="8185"/>
                  <a:pt x="1532" y="8185"/>
                </a:cubicBezTo>
                <a:cubicBezTo>
                  <a:pt x="1570" y="8185"/>
                  <a:pt x="1608" y="8169"/>
                  <a:pt x="1647" y="8136"/>
                </a:cubicBezTo>
                <a:lnTo>
                  <a:pt x="2332" y="7451"/>
                </a:lnTo>
                <a:lnTo>
                  <a:pt x="2943" y="7451"/>
                </a:lnTo>
                <a:cubicBezTo>
                  <a:pt x="3035" y="7451"/>
                  <a:pt x="3108" y="7378"/>
                  <a:pt x="3108" y="7287"/>
                </a:cubicBezTo>
                <a:lnTo>
                  <a:pt x="3108" y="6675"/>
                </a:lnTo>
                <a:lnTo>
                  <a:pt x="3499" y="6287"/>
                </a:lnTo>
                <a:cubicBezTo>
                  <a:pt x="3618" y="6166"/>
                  <a:pt x="3801" y="6096"/>
                  <a:pt x="3976" y="6096"/>
                </a:cubicBezTo>
                <a:cubicBezTo>
                  <a:pt x="4030" y="6096"/>
                  <a:pt x="4084" y="6103"/>
                  <a:pt x="4134" y="6116"/>
                </a:cubicBezTo>
                <a:lnTo>
                  <a:pt x="4134" y="6607"/>
                </a:lnTo>
                <a:cubicBezTo>
                  <a:pt x="4134" y="6699"/>
                  <a:pt x="4208" y="6772"/>
                  <a:pt x="4296" y="6772"/>
                </a:cubicBezTo>
                <a:lnTo>
                  <a:pt x="4910" y="6772"/>
                </a:lnTo>
                <a:lnTo>
                  <a:pt x="7295" y="9157"/>
                </a:lnTo>
                <a:lnTo>
                  <a:pt x="626" y="9157"/>
                </a:lnTo>
                <a:lnTo>
                  <a:pt x="1144" y="8642"/>
                </a:lnTo>
                <a:cubicBezTo>
                  <a:pt x="1206" y="8578"/>
                  <a:pt x="1206" y="8475"/>
                  <a:pt x="1144" y="8410"/>
                </a:cubicBezTo>
                <a:cubicBezTo>
                  <a:pt x="1112" y="8378"/>
                  <a:pt x="1070" y="8361"/>
                  <a:pt x="1028" y="8361"/>
                </a:cubicBezTo>
                <a:cubicBezTo>
                  <a:pt x="986" y="8361"/>
                  <a:pt x="944" y="8378"/>
                  <a:pt x="912" y="8410"/>
                </a:cubicBezTo>
                <a:lnTo>
                  <a:pt x="115" y="9207"/>
                </a:lnTo>
                <a:cubicBezTo>
                  <a:pt x="0" y="9321"/>
                  <a:pt x="88" y="9486"/>
                  <a:pt x="229" y="9486"/>
                </a:cubicBezTo>
                <a:lnTo>
                  <a:pt x="11082" y="9486"/>
                </a:lnTo>
                <a:cubicBezTo>
                  <a:pt x="11244" y="9486"/>
                  <a:pt x="11276" y="9371"/>
                  <a:pt x="11220" y="9233"/>
                </a:cubicBezTo>
                <a:lnTo>
                  <a:pt x="10206" y="7651"/>
                </a:lnTo>
                <a:cubicBezTo>
                  <a:pt x="10174" y="7602"/>
                  <a:pt x="10121" y="7576"/>
                  <a:pt x="10068" y="7576"/>
                </a:cubicBezTo>
                <a:cubicBezTo>
                  <a:pt x="10038" y="7576"/>
                  <a:pt x="10007" y="7584"/>
                  <a:pt x="9980" y="7601"/>
                </a:cubicBezTo>
                <a:cubicBezTo>
                  <a:pt x="9903" y="7651"/>
                  <a:pt x="9880" y="7751"/>
                  <a:pt x="9930" y="7828"/>
                </a:cubicBezTo>
                <a:lnTo>
                  <a:pt x="10785" y="9157"/>
                </a:lnTo>
                <a:lnTo>
                  <a:pt x="7760" y="9157"/>
                </a:lnTo>
                <a:lnTo>
                  <a:pt x="5866" y="7263"/>
                </a:lnTo>
                <a:lnTo>
                  <a:pt x="6210" y="6710"/>
                </a:lnTo>
                <a:lnTo>
                  <a:pt x="6898" y="7401"/>
                </a:lnTo>
                <a:cubicBezTo>
                  <a:pt x="6937" y="7434"/>
                  <a:pt x="6975" y="7450"/>
                  <a:pt x="7015" y="7450"/>
                </a:cubicBezTo>
                <a:cubicBezTo>
                  <a:pt x="7053" y="7450"/>
                  <a:pt x="7091" y="7435"/>
                  <a:pt x="7130" y="7404"/>
                </a:cubicBezTo>
                <a:lnTo>
                  <a:pt x="7692" y="6840"/>
                </a:lnTo>
                <a:lnTo>
                  <a:pt x="8254" y="7404"/>
                </a:lnTo>
                <a:cubicBezTo>
                  <a:pt x="8286" y="7435"/>
                  <a:pt x="8328" y="7450"/>
                  <a:pt x="8369" y="7450"/>
                </a:cubicBezTo>
                <a:cubicBezTo>
                  <a:pt x="8412" y="7450"/>
                  <a:pt x="8455" y="7434"/>
                  <a:pt x="8486" y="7401"/>
                </a:cubicBezTo>
                <a:lnTo>
                  <a:pt x="9197" y="6687"/>
                </a:lnTo>
                <a:lnTo>
                  <a:pt x="9544" y="7228"/>
                </a:lnTo>
                <a:cubicBezTo>
                  <a:pt x="9575" y="7277"/>
                  <a:pt x="9628" y="7304"/>
                  <a:pt x="9682" y="7304"/>
                </a:cubicBezTo>
                <a:cubicBezTo>
                  <a:pt x="9713" y="7304"/>
                  <a:pt x="9743" y="7296"/>
                  <a:pt x="9771" y="7278"/>
                </a:cubicBezTo>
                <a:cubicBezTo>
                  <a:pt x="9847" y="7228"/>
                  <a:pt x="9868" y="7128"/>
                  <a:pt x="9818" y="7051"/>
                </a:cubicBezTo>
                <a:lnTo>
                  <a:pt x="8354" y="4770"/>
                </a:lnTo>
                <a:cubicBezTo>
                  <a:pt x="8239" y="4593"/>
                  <a:pt x="8060" y="4470"/>
                  <a:pt x="7857" y="4429"/>
                </a:cubicBezTo>
                <a:lnTo>
                  <a:pt x="7857" y="2479"/>
                </a:lnTo>
                <a:lnTo>
                  <a:pt x="9727" y="2479"/>
                </a:lnTo>
                <a:cubicBezTo>
                  <a:pt x="9903" y="2465"/>
                  <a:pt x="9971" y="2356"/>
                  <a:pt x="9841" y="2200"/>
                </a:cubicBezTo>
                <a:lnTo>
                  <a:pt x="9280" y="1641"/>
                </a:lnTo>
                <a:lnTo>
                  <a:pt x="9841" y="1080"/>
                </a:lnTo>
                <a:cubicBezTo>
                  <a:pt x="9953" y="965"/>
                  <a:pt x="9909" y="812"/>
                  <a:pt x="9727" y="800"/>
                </a:cubicBezTo>
                <a:lnTo>
                  <a:pt x="7857" y="800"/>
                </a:lnTo>
                <a:lnTo>
                  <a:pt x="7857" y="165"/>
                </a:lnTo>
                <a:cubicBezTo>
                  <a:pt x="7857" y="74"/>
                  <a:pt x="7783" y="1"/>
                  <a:pt x="7692" y="1"/>
                </a:cubicBezTo>
                <a:cubicBezTo>
                  <a:pt x="7601" y="1"/>
                  <a:pt x="7527" y="74"/>
                  <a:pt x="7527" y="165"/>
                </a:cubicBezTo>
                <a:lnTo>
                  <a:pt x="7527" y="4429"/>
                </a:lnTo>
                <a:cubicBezTo>
                  <a:pt x="7351" y="4467"/>
                  <a:pt x="7130" y="4617"/>
                  <a:pt x="7030" y="4773"/>
                </a:cubicBezTo>
                <a:lnTo>
                  <a:pt x="5628" y="7025"/>
                </a:lnTo>
                <a:lnTo>
                  <a:pt x="5146" y="6543"/>
                </a:lnTo>
                <a:lnTo>
                  <a:pt x="5146" y="4914"/>
                </a:lnTo>
                <a:cubicBezTo>
                  <a:pt x="5146" y="4723"/>
                  <a:pt x="5034" y="4546"/>
                  <a:pt x="4863" y="4461"/>
                </a:cubicBezTo>
                <a:lnTo>
                  <a:pt x="3787" y="3805"/>
                </a:lnTo>
                <a:lnTo>
                  <a:pt x="3787" y="3279"/>
                </a:lnTo>
                <a:cubicBezTo>
                  <a:pt x="3787" y="3188"/>
                  <a:pt x="3714" y="3114"/>
                  <a:pt x="3623" y="3114"/>
                </a:cubicBezTo>
                <a:cubicBezTo>
                  <a:pt x="3531" y="3114"/>
                  <a:pt x="3458" y="3188"/>
                  <a:pt x="3458" y="3279"/>
                </a:cubicBezTo>
                <a:lnTo>
                  <a:pt x="3458" y="3732"/>
                </a:lnTo>
                <a:lnTo>
                  <a:pt x="2429" y="3732"/>
                </a:lnTo>
                <a:lnTo>
                  <a:pt x="2429" y="2532"/>
                </a:lnTo>
                <a:cubicBezTo>
                  <a:pt x="2429" y="2444"/>
                  <a:pt x="2355" y="2370"/>
                  <a:pt x="2264" y="2370"/>
                </a:cubicBezTo>
                <a:cubicBezTo>
                  <a:pt x="2176" y="2370"/>
                  <a:pt x="2102" y="2444"/>
                  <a:pt x="2102" y="2532"/>
                </a:cubicBezTo>
                <a:lnTo>
                  <a:pt x="2102" y="4411"/>
                </a:lnTo>
                <a:cubicBezTo>
                  <a:pt x="1935" y="4408"/>
                  <a:pt x="1753" y="4314"/>
                  <a:pt x="1753" y="4117"/>
                </a:cubicBezTo>
                <a:lnTo>
                  <a:pt x="1753" y="2191"/>
                </a:lnTo>
                <a:cubicBezTo>
                  <a:pt x="1753" y="1912"/>
                  <a:pt x="1976" y="1685"/>
                  <a:pt x="2255" y="1685"/>
                </a:cubicBezTo>
                <a:lnTo>
                  <a:pt x="5316" y="1685"/>
                </a:lnTo>
                <a:cubicBezTo>
                  <a:pt x="5546" y="1685"/>
                  <a:pt x="5543" y="2035"/>
                  <a:pt x="5316" y="2035"/>
                </a:cubicBezTo>
                <a:lnTo>
                  <a:pt x="3623" y="2035"/>
                </a:lnTo>
                <a:cubicBezTo>
                  <a:pt x="3531" y="2035"/>
                  <a:pt x="3458" y="2109"/>
                  <a:pt x="3458" y="2200"/>
                </a:cubicBezTo>
                <a:lnTo>
                  <a:pt x="3458" y="2565"/>
                </a:lnTo>
                <a:cubicBezTo>
                  <a:pt x="3458" y="2656"/>
                  <a:pt x="3531" y="2729"/>
                  <a:pt x="3623" y="2729"/>
                </a:cubicBezTo>
                <a:cubicBezTo>
                  <a:pt x="3714" y="2729"/>
                  <a:pt x="3787" y="2656"/>
                  <a:pt x="3787" y="2565"/>
                </a:cubicBezTo>
                <a:lnTo>
                  <a:pt x="3787" y="2365"/>
                </a:lnTo>
                <a:lnTo>
                  <a:pt x="5316" y="2365"/>
                </a:lnTo>
                <a:cubicBezTo>
                  <a:pt x="5596" y="2365"/>
                  <a:pt x="5819" y="2138"/>
                  <a:pt x="5819" y="1862"/>
                </a:cubicBezTo>
                <a:cubicBezTo>
                  <a:pt x="5793" y="1556"/>
                  <a:pt x="5625" y="1388"/>
                  <a:pt x="5316" y="1359"/>
                </a:cubicBezTo>
                <a:lnTo>
                  <a:pt x="3520" y="1359"/>
                </a:lnTo>
                <a:cubicBezTo>
                  <a:pt x="3581" y="1256"/>
                  <a:pt x="3617" y="1138"/>
                  <a:pt x="3617" y="1015"/>
                </a:cubicBezTo>
                <a:lnTo>
                  <a:pt x="3617" y="674"/>
                </a:lnTo>
                <a:cubicBezTo>
                  <a:pt x="3617" y="303"/>
                  <a:pt x="3314" y="1"/>
                  <a:pt x="29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3" name="Google Shape;493;p58"/>
          <p:cNvCxnSpPr/>
          <p:nvPr/>
        </p:nvCxnSpPr>
        <p:spPr>
          <a:xfrm>
            <a:off x="7479825" y="4067148"/>
            <a:ext cx="421800" cy="0"/>
          </a:xfrm>
          <a:prstGeom prst="straightConnector1">
            <a:avLst/>
          </a:prstGeom>
          <a:noFill/>
          <a:ln w="9525" cap="flat" cmpd="sng">
            <a:solidFill>
              <a:schemeClr val="lt2"/>
            </a:solidFill>
            <a:prstDash val="solid"/>
            <a:round/>
            <a:headEnd type="none" w="med" len="med"/>
            <a:tailEnd type="none" w="med" len="med"/>
          </a:ln>
        </p:spPr>
      </p:cxnSp>
      <p:sp>
        <p:nvSpPr>
          <p:cNvPr id="494" name="Google Shape;494;p58"/>
          <p:cNvSpPr txBox="1"/>
          <p:nvPr/>
        </p:nvSpPr>
        <p:spPr>
          <a:xfrm>
            <a:off x="6226425" y="2218075"/>
            <a:ext cx="267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Quicksand"/>
                <a:ea typeface="Quicksand"/>
                <a:cs typeface="Quicksand"/>
                <a:sym typeface="Quicksand"/>
              </a:rPr>
              <a:t>E-mail with tips and tricks on getting started as well as referral offer</a:t>
            </a:r>
            <a:endParaRPr sz="1200">
              <a:solidFill>
                <a:schemeClr val="dk1"/>
              </a:solidFill>
              <a:latin typeface="Quicksand"/>
              <a:ea typeface="Quicksand"/>
              <a:cs typeface="Quicksand"/>
              <a:sym typeface="Quicksand"/>
            </a:endParaRPr>
          </a:p>
          <a:p>
            <a:pPr marL="0" lvl="0" indent="0" algn="l" rtl="0">
              <a:spcBef>
                <a:spcPts val="0"/>
              </a:spcBef>
              <a:spcAft>
                <a:spcPts val="0"/>
              </a:spcAft>
              <a:buNone/>
            </a:pPr>
            <a:endParaRPr sz="1000">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p59"/>
          <p:cNvSpPr/>
          <p:nvPr/>
        </p:nvSpPr>
        <p:spPr>
          <a:xfrm>
            <a:off x="420200" y="769425"/>
            <a:ext cx="8198700" cy="42240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59"/>
          <p:cNvSpPr txBox="1"/>
          <p:nvPr>
            <p:ph type="title"/>
          </p:nvPr>
        </p:nvSpPr>
        <p:spPr>
          <a:xfrm>
            <a:off x="664613" y="857050"/>
            <a:ext cx="8059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700"/>
              <a:t>What are some of the challenges of using Ethlas that can be steamed out?</a:t>
            </a:r>
            <a:endParaRPr sz="1700"/>
          </a:p>
        </p:txBody>
      </p:sp>
      <p:sp>
        <p:nvSpPr>
          <p:cNvPr id="501" name="Google Shape;501;p59"/>
          <p:cNvSpPr txBox="1"/>
          <p:nvPr>
            <p:ph type="subTitle" idx="1"/>
          </p:nvPr>
        </p:nvSpPr>
        <p:spPr>
          <a:xfrm>
            <a:off x="587454" y="1384750"/>
            <a:ext cx="7864200" cy="2159400"/>
          </a:xfrm>
          <a:prstGeom prst="rect">
            <a:avLst/>
          </a:prstGeom>
        </p:spPr>
        <p:txBody>
          <a:bodyPr spcFirstLastPara="1" wrap="square" lIns="274300" tIns="91425" rIns="274300" bIns="91425" anchor="t" anchorCtr="0">
            <a:noAutofit/>
          </a:bodyPr>
          <a:lstStyle/>
          <a:p>
            <a:pPr marL="457200" lvl="0" indent="-317500" algn="l" rtl="0">
              <a:spcBef>
                <a:spcPts val="0"/>
              </a:spcBef>
              <a:spcAft>
                <a:spcPts val="0"/>
              </a:spcAft>
              <a:buSzPts val="1400"/>
              <a:buChar char="●"/>
            </a:pPr>
            <a:r>
              <a:rPr lang="en-GB"/>
              <a:t>Provide more options, making it easier for users to signup using their preferred mail/wallet services.</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457200" lvl="0" indent="-317500" algn="l" rtl="0">
              <a:spcBef>
                <a:spcPts val="0"/>
              </a:spcBef>
              <a:spcAft>
                <a:spcPts val="0"/>
              </a:spcAft>
              <a:buSzPts val="1400"/>
              <a:buChar char="●"/>
            </a:pPr>
            <a:r>
              <a:rPr lang="en-GB"/>
              <a:t>Provide an automated email service to both Players and Influencers</a:t>
            </a:r>
            <a:endParaRPr lang="en-GB"/>
          </a:p>
          <a:p>
            <a:pPr marL="457200" lvl="0" indent="0" algn="l" rtl="0">
              <a:spcBef>
                <a:spcPts val="0"/>
              </a:spcBef>
              <a:spcAft>
                <a:spcPts val="0"/>
              </a:spcAft>
              <a:buNone/>
            </a:pPr>
            <a:r>
              <a:rPr lang="en-GB"/>
              <a:t>This is a series of automated mails sent when influencers/players join, take some actions and a reminder during special events.</a:t>
            </a:r>
            <a:endParaRPr lang="en-GB"/>
          </a:p>
          <a:p>
            <a:pPr marL="457200" lvl="0" indent="-317500" algn="l" rtl="0">
              <a:spcBef>
                <a:spcPts val="0"/>
              </a:spcBef>
              <a:spcAft>
                <a:spcPts val="0"/>
              </a:spcAft>
              <a:buSzPts val="1400"/>
              <a:buChar char="●"/>
            </a:pPr>
            <a:r>
              <a:rPr lang="en-GB">
                <a:solidFill>
                  <a:srgbClr val="000000"/>
                </a:solidFill>
              </a:rPr>
              <a:t>A routine and randomised survey can also be conducted which can be sent, after users reach a certain amount of hours played on ethlas, so that we are able to understand issues faced by veteran players and help streamline these issues for a better overall gaming experience.</a:t>
            </a:r>
            <a:endParaRPr>
              <a:solidFill>
                <a:srgbClr val="000000"/>
              </a:solidFill>
            </a:endParaRPr>
          </a:p>
          <a:p>
            <a:pPr marL="457200" lvl="0" indent="0" algn="l" rtl="0">
              <a:spcBef>
                <a:spcPts val="0"/>
              </a:spcBef>
              <a:spcAft>
                <a:spcPts val="0"/>
              </a:spcAft>
              <a:buNone/>
            </a:pPr>
          </a:p>
        </p:txBody>
      </p:sp>
      <p:sp>
        <p:nvSpPr>
          <p:cNvPr id="502" name="Google Shape;502;p59"/>
          <p:cNvSpPr txBox="1"/>
          <p:nvPr>
            <p:ph type="title" idx="6"/>
          </p:nvPr>
        </p:nvSpPr>
        <p:spPr>
          <a:xfrm>
            <a:off x="587438" y="48165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Customer Experience Optimisation</a:t>
            </a:r>
            <a:endParaRPr lang="en-GB">
              <a:solidFill>
                <a:schemeClr val="accent1"/>
              </a:solidFill>
            </a:endParaRPr>
          </a:p>
          <a:p>
            <a:pPr marL="0" lvl="0" indent="0" algn="ctr" rtl="0">
              <a:spcBef>
                <a:spcPts val="0"/>
              </a:spcBef>
              <a:spcAft>
                <a:spcPts val="0"/>
              </a:spcAft>
              <a:buNone/>
            </a:pPr>
            <a:endParaRPr>
              <a:solidFill>
                <a:schemeClr val="accent1"/>
              </a:solidFill>
            </a:endParaRPr>
          </a:p>
        </p:txBody>
      </p:sp>
      <p:pic>
        <p:nvPicPr>
          <p:cNvPr id="503" name="Google Shape;503;p59"/>
          <p:cNvPicPr preferRelativeResize="0"/>
          <p:nvPr/>
        </p:nvPicPr>
        <p:blipFill>
          <a:blip r:embed="rId1"/>
          <a:stretch>
            <a:fillRect/>
          </a:stretch>
        </p:blipFill>
        <p:spPr>
          <a:xfrm>
            <a:off x="3518300" y="1805113"/>
            <a:ext cx="2466176" cy="1489225"/>
          </a:xfrm>
          <a:prstGeom prst="rect">
            <a:avLst/>
          </a:prstGeom>
          <a:noFill/>
          <a:ln>
            <a:noFill/>
          </a:ln>
        </p:spPr>
      </p:pic>
      <p:sp>
        <p:nvSpPr>
          <p:cNvPr id="504" name="Google Shape;504;p59"/>
          <p:cNvSpPr txBox="1"/>
          <p:nvPr/>
        </p:nvSpPr>
        <p:spPr>
          <a:xfrm>
            <a:off x="747875" y="2349613"/>
            <a:ext cx="81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2119557" y="2187045"/>
            <a:ext cx="2971800" cy="111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Retention</a:t>
            </a:r>
            <a:endParaRPr lang="en-GB"/>
          </a:p>
        </p:txBody>
      </p:sp>
      <p:sp>
        <p:nvSpPr>
          <p:cNvPr id="510" name="Google Shape;510;p60"/>
          <p:cNvSpPr txBox="1"/>
          <p:nvPr>
            <p:ph type="title" idx="2"/>
          </p:nvPr>
        </p:nvSpPr>
        <p:spPr>
          <a:xfrm>
            <a:off x="5091347" y="1436750"/>
            <a:ext cx="2165100" cy="18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600"/>
              <a:t>03</a:t>
            </a:r>
            <a:endParaRPr sz="10600"/>
          </a:p>
        </p:txBody>
      </p:sp>
      <p:sp>
        <p:nvSpPr>
          <p:cNvPr id="511" name="Google Shape;511;p60"/>
          <p:cNvSpPr txBox="1"/>
          <p:nvPr>
            <p:ph type="subTitle" idx="1"/>
          </p:nvPr>
        </p:nvSpPr>
        <p:spPr>
          <a:xfrm>
            <a:off x="1754447" y="3182925"/>
            <a:ext cx="4263900" cy="71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Making sure users come back to ethlas </a:t>
            </a:r>
            <a:endParaRPr lang="en-GB"/>
          </a:p>
        </p:txBody>
      </p:sp>
      <p:cxnSp>
        <p:nvCxnSpPr>
          <p:cNvPr id="512" name="Google Shape;512;p60"/>
          <p:cNvCxnSpPr/>
          <p:nvPr/>
        </p:nvCxnSpPr>
        <p:spPr>
          <a:xfrm>
            <a:off x="3482692" y="3112575"/>
            <a:ext cx="1029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16" name="Shape 516"/>
        <p:cNvGrpSpPr/>
        <p:nvPr/>
      </p:nvGrpSpPr>
      <p:grpSpPr>
        <a:xfrm>
          <a:off x="0" y="0"/>
          <a:ext cx="0" cy="0"/>
          <a:chOff x="0" y="0"/>
          <a:chExt cx="0" cy="0"/>
        </a:xfrm>
      </p:grpSpPr>
      <p:sp>
        <p:nvSpPr>
          <p:cNvPr id="517" name="Google Shape;517;p61"/>
          <p:cNvSpPr txBox="1"/>
          <p:nvPr>
            <p:ph type="title" idx="4294967295"/>
          </p:nvPr>
        </p:nvSpPr>
        <p:spPr>
          <a:xfrm>
            <a:off x="1123826" y="1100275"/>
            <a:ext cx="2300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100"/>
              <a:t>Changes to the game</a:t>
            </a:r>
            <a:endParaRPr sz="2100"/>
          </a:p>
        </p:txBody>
      </p:sp>
      <p:sp>
        <p:nvSpPr>
          <p:cNvPr id="518" name="Google Shape;518;p61"/>
          <p:cNvSpPr txBox="1"/>
          <p:nvPr>
            <p:ph type="subTitle" idx="4294967295"/>
          </p:nvPr>
        </p:nvSpPr>
        <p:spPr>
          <a:xfrm>
            <a:off x="707300" y="1627975"/>
            <a:ext cx="32049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100">
                <a:solidFill>
                  <a:schemeClr val="dk1"/>
                </a:solidFill>
              </a:rPr>
              <a:t>Small changes that can elevate user experience on ethlas (and the use of a survey to discover current problems) - Discussed in previous slides</a:t>
            </a:r>
            <a:endParaRPr sz="1100">
              <a:solidFill>
                <a:schemeClr val="dk1"/>
              </a:solidFill>
            </a:endParaRPr>
          </a:p>
        </p:txBody>
      </p:sp>
      <p:sp>
        <p:nvSpPr>
          <p:cNvPr id="519" name="Google Shape;519;p61"/>
          <p:cNvSpPr txBox="1"/>
          <p:nvPr>
            <p:ph type="title" idx="4294967295"/>
          </p:nvPr>
        </p:nvSpPr>
        <p:spPr>
          <a:xfrm>
            <a:off x="2925424" y="3208577"/>
            <a:ext cx="2701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100"/>
              <a:t>Email autoresponder</a:t>
            </a:r>
            <a:endParaRPr sz="2100"/>
          </a:p>
        </p:txBody>
      </p:sp>
      <p:sp>
        <p:nvSpPr>
          <p:cNvPr id="520" name="Google Shape;520;p61"/>
          <p:cNvSpPr txBox="1"/>
          <p:nvPr>
            <p:ph type="subTitle" idx="4294967295"/>
          </p:nvPr>
        </p:nvSpPr>
        <p:spPr>
          <a:xfrm>
            <a:off x="2978750" y="3787550"/>
            <a:ext cx="27594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solidFill>
                  <a:schemeClr val="dk1"/>
                </a:solidFill>
              </a:rPr>
              <a:t>Emails to registered users detailing information on both previous topics</a:t>
            </a:r>
            <a:endParaRPr>
              <a:solidFill>
                <a:schemeClr val="dk1"/>
              </a:solidFill>
            </a:endParaRPr>
          </a:p>
        </p:txBody>
      </p:sp>
      <p:sp>
        <p:nvSpPr>
          <p:cNvPr id="521" name="Google Shape;521;p61"/>
          <p:cNvSpPr txBox="1"/>
          <p:nvPr>
            <p:ph type="title" idx="4294967295"/>
          </p:nvPr>
        </p:nvSpPr>
        <p:spPr>
          <a:xfrm>
            <a:off x="5578548" y="920902"/>
            <a:ext cx="1890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100"/>
              <a:t>FOMO marketing</a:t>
            </a:r>
            <a:endParaRPr sz="2100"/>
          </a:p>
        </p:txBody>
      </p:sp>
      <p:sp>
        <p:nvSpPr>
          <p:cNvPr id="522" name="Google Shape;522;p61"/>
          <p:cNvSpPr txBox="1"/>
          <p:nvPr>
            <p:ph type="subTitle" idx="4294967295"/>
          </p:nvPr>
        </p:nvSpPr>
        <p:spPr>
          <a:xfrm>
            <a:off x="5225901" y="1669938"/>
            <a:ext cx="25959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solidFill>
                  <a:schemeClr val="dk1"/>
                </a:solidFill>
              </a:rPr>
              <a:t>Providing opportunities to users to gain more during special time periods </a:t>
            </a:r>
            <a:endParaRPr>
              <a:solidFill>
                <a:schemeClr val="dk1"/>
              </a:solidFill>
            </a:endParaRPr>
          </a:p>
        </p:txBody>
      </p:sp>
      <p:cxnSp>
        <p:nvCxnSpPr>
          <p:cNvPr id="523" name="Google Shape;523;p61"/>
          <p:cNvCxnSpPr/>
          <p:nvPr/>
        </p:nvCxnSpPr>
        <p:spPr>
          <a:xfrm>
            <a:off x="2034034" y="1627983"/>
            <a:ext cx="479700" cy="0"/>
          </a:xfrm>
          <a:prstGeom prst="straightConnector1">
            <a:avLst/>
          </a:prstGeom>
          <a:noFill/>
          <a:ln w="9525" cap="flat" cmpd="sng">
            <a:solidFill>
              <a:schemeClr val="lt2"/>
            </a:solidFill>
            <a:prstDash val="solid"/>
            <a:round/>
            <a:headEnd type="none" w="med" len="med"/>
            <a:tailEnd type="none" w="med" len="med"/>
          </a:ln>
        </p:spPr>
      </p:cxnSp>
      <p:cxnSp>
        <p:nvCxnSpPr>
          <p:cNvPr id="524" name="Google Shape;524;p61"/>
          <p:cNvCxnSpPr/>
          <p:nvPr/>
        </p:nvCxnSpPr>
        <p:spPr>
          <a:xfrm>
            <a:off x="6312948" y="1563630"/>
            <a:ext cx="421800" cy="0"/>
          </a:xfrm>
          <a:prstGeom prst="straightConnector1">
            <a:avLst/>
          </a:prstGeom>
          <a:noFill/>
          <a:ln w="9525" cap="flat" cmpd="sng">
            <a:solidFill>
              <a:schemeClr val="lt2"/>
            </a:solidFill>
            <a:prstDash val="solid"/>
            <a:round/>
            <a:headEnd type="none" w="med" len="med"/>
            <a:tailEnd type="none" w="med" len="med"/>
          </a:ln>
        </p:spPr>
      </p:cxnSp>
      <p:cxnSp>
        <p:nvCxnSpPr>
          <p:cNvPr id="525" name="Google Shape;525;p61"/>
          <p:cNvCxnSpPr/>
          <p:nvPr/>
        </p:nvCxnSpPr>
        <p:spPr>
          <a:xfrm>
            <a:off x="3838038" y="3698684"/>
            <a:ext cx="421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62"/>
          <p:cNvSpPr txBox="1"/>
          <p:nvPr>
            <p:ph type="title" idx="6"/>
          </p:nvPr>
        </p:nvSpPr>
        <p:spPr>
          <a:xfrm>
            <a:off x="720000" y="53500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Email Autoresponder</a:t>
            </a:r>
            <a:endParaRPr lang="en-GB">
              <a:solidFill>
                <a:schemeClr val="accent1"/>
              </a:solidFill>
            </a:endParaRPr>
          </a:p>
        </p:txBody>
      </p:sp>
      <p:sp>
        <p:nvSpPr>
          <p:cNvPr id="531" name="Google Shape;531;p62"/>
          <p:cNvSpPr txBox="1"/>
          <p:nvPr>
            <p:ph type="title"/>
          </p:nvPr>
        </p:nvSpPr>
        <p:spPr>
          <a:xfrm>
            <a:off x="720000" y="254856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Status Emails</a:t>
            </a:r>
            <a:endParaRPr lang="en-GB"/>
          </a:p>
        </p:txBody>
      </p:sp>
      <p:sp>
        <p:nvSpPr>
          <p:cNvPr id="532" name="Google Shape;532;p62"/>
          <p:cNvSpPr txBox="1"/>
          <p:nvPr>
            <p:ph type="subTitle" idx="1"/>
          </p:nvPr>
        </p:nvSpPr>
        <p:spPr>
          <a:xfrm>
            <a:off x="480300" y="3266225"/>
            <a:ext cx="26985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000000"/>
                </a:solidFill>
              </a:rPr>
              <a:t>Emailing regarding events and tournaments; Emails regarding how much Xgems users have made this month/stand to win</a:t>
            </a:r>
            <a:endParaRPr lang="en-GB" sz="1300">
              <a:solidFill>
                <a:srgbClr val="000000"/>
              </a:solidFill>
            </a:endParaRPr>
          </a:p>
        </p:txBody>
      </p:sp>
      <p:sp>
        <p:nvSpPr>
          <p:cNvPr id="533" name="Google Shape;533;p62"/>
          <p:cNvSpPr txBox="1"/>
          <p:nvPr>
            <p:ph type="title" idx="2"/>
          </p:nvPr>
        </p:nvSpPr>
        <p:spPr>
          <a:xfrm>
            <a:off x="3178800" y="2548575"/>
            <a:ext cx="2561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Introductory Emails</a:t>
            </a:r>
            <a:endParaRPr lang="en-GB"/>
          </a:p>
        </p:txBody>
      </p:sp>
      <p:sp>
        <p:nvSpPr>
          <p:cNvPr id="534" name="Google Shape;534;p62"/>
          <p:cNvSpPr txBox="1"/>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000000"/>
                </a:solidFill>
              </a:rPr>
              <a:t>Emails regarding new content launches/how to use and other information aiding the user</a:t>
            </a:r>
            <a:endParaRPr lang="en-GB" sz="1300">
              <a:solidFill>
                <a:srgbClr val="000000"/>
              </a:solidFill>
            </a:endParaRPr>
          </a:p>
        </p:txBody>
      </p:sp>
      <p:sp>
        <p:nvSpPr>
          <p:cNvPr id="535" name="Google Shape;535;p62"/>
          <p:cNvSpPr txBox="1"/>
          <p:nvPr>
            <p:ph type="title" idx="4"/>
          </p:nvPr>
        </p:nvSpPr>
        <p:spPr>
          <a:xfrm>
            <a:off x="5684925" y="2548575"/>
            <a:ext cx="3091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New Content Emails</a:t>
            </a:r>
            <a:endParaRPr lang="en-GB"/>
          </a:p>
        </p:txBody>
      </p:sp>
      <p:sp>
        <p:nvSpPr>
          <p:cNvPr id="536" name="Google Shape;536;p62"/>
          <p:cNvSpPr txBox="1"/>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000000"/>
                </a:solidFill>
              </a:rPr>
              <a:t>Emails regarding new content launches </a:t>
            </a:r>
            <a:endParaRPr lang="en-GB" sz="1300">
              <a:solidFill>
                <a:srgbClr val="000000"/>
              </a:solidFill>
            </a:endParaRPr>
          </a:p>
        </p:txBody>
      </p:sp>
      <p:grpSp>
        <p:nvGrpSpPr>
          <p:cNvPr id="537" name="Google Shape;537;p62"/>
          <p:cNvGrpSpPr/>
          <p:nvPr/>
        </p:nvGrpSpPr>
        <p:grpSpPr>
          <a:xfrm>
            <a:off x="1606307" y="1891658"/>
            <a:ext cx="563787" cy="527711"/>
            <a:chOff x="3530425" y="1508747"/>
            <a:chExt cx="368175" cy="344594"/>
          </a:xfrm>
        </p:grpSpPr>
        <p:sp>
          <p:nvSpPr>
            <p:cNvPr id="538" name="Google Shape;538;p62"/>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62"/>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62"/>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62"/>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2" name="Google Shape;542;p62"/>
          <p:cNvGrpSpPr/>
          <p:nvPr/>
        </p:nvGrpSpPr>
        <p:grpSpPr>
          <a:xfrm>
            <a:off x="6980769" y="1904512"/>
            <a:ext cx="550062" cy="502003"/>
            <a:chOff x="1958520" y="2302574"/>
            <a:chExt cx="359213" cy="327807"/>
          </a:xfrm>
        </p:grpSpPr>
        <p:sp>
          <p:nvSpPr>
            <p:cNvPr id="543" name="Google Shape;543;p62"/>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62"/>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62"/>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6" name="Google Shape;546;p62"/>
          <p:cNvGrpSpPr/>
          <p:nvPr/>
        </p:nvGrpSpPr>
        <p:grpSpPr>
          <a:xfrm>
            <a:off x="4319227" y="1899284"/>
            <a:ext cx="512426" cy="512459"/>
            <a:chOff x="4891198" y="2925108"/>
            <a:chExt cx="334634" cy="334634"/>
          </a:xfrm>
        </p:grpSpPr>
        <p:sp>
          <p:nvSpPr>
            <p:cNvPr id="547" name="Google Shape;547;p62"/>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62"/>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62"/>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62"/>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62"/>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62"/>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62"/>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62"/>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555" name="Google Shape;555;p62"/>
          <p:cNvCxnSpPr/>
          <p:nvPr/>
        </p:nvCxnSpPr>
        <p:spPr>
          <a:xfrm>
            <a:off x="1677300" y="3168750"/>
            <a:ext cx="421800" cy="0"/>
          </a:xfrm>
          <a:prstGeom prst="straightConnector1">
            <a:avLst/>
          </a:prstGeom>
          <a:noFill/>
          <a:ln w="9525" cap="flat" cmpd="sng">
            <a:solidFill>
              <a:schemeClr val="lt2"/>
            </a:solidFill>
            <a:prstDash val="solid"/>
            <a:round/>
            <a:headEnd type="none" w="med" len="med"/>
            <a:tailEnd type="none" w="med" len="med"/>
          </a:ln>
        </p:spPr>
      </p:cxnSp>
      <p:cxnSp>
        <p:nvCxnSpPr>
          <p:cNvPr id="556" name="Google Shape;556;p62"/>
          <p:cNvCxnSpPr/>
          <p:nvPr/>
        </p:nvCxnSpPr>
        <p:spPr>
          <a:xfrm>
            <a:off x="4361105" y="3168750"/>
            <a:ext cx="421800" cy="0"/>
          </a:xfrm>
          <a:prstGeom prst="straightConnector1">
            <a:avLst/>
          </a:prstGeom>
          <a:noFill/>
          <a:ln w="9525" cap="flat" cmpd="sng">
            <a:solidFill>
              <a:schemeClr val="lt2"/>
            </a:solidFill>
            <a:prstDash val="solid"/>
            <a:round/>
            <a:headEnd type="none" w="med" len="med"/>
            <a:tailEnd type="none" w="med" len="med"/>
          </a:ln>
        </p:spPr>
      </p:cxnSp>
      <p:cxnSp>
        <p:nvCxnSpPr>
          <p:cNvPr id="557" name="Google Shape;557;p62"/>
          <p:cNvCxnSpPr/>
          <p:nvPr/>
        </p:nvCxnSpPr>
        <p:spPr>
          <a:xfrm>
            <a:off x="7044900" y="3168750"/>
            <a:ext cx="421800" cy="0"/>
          </a:xfrm>
          <a:prstGeom prst="straightConnector1">
            <a:avLst/>
          </a:prstGeom>
          <a:noFill/>
          <a:ln w="9525" cap="flat" cmpd="sng">
            <a:solidFill>
              <a:schemeClr val="lt2"/>
            </a:solidFill>
            <a:prstDash val="solid"/>
            <a:round/>
            <a:headEnd type="none" w="med" len="med"/>
            <a:tailEnd type="none" w="med" len="med"/>
          </a:ln>
        </p:spPr>
      </p:cxnSp>
      <p:sp>
        <p:nvSpPr>
          <p:cNvPr id="558" name="Google Shape;558;p62"/>
          <p:cNvSpPr txBox="1"/>
          <p:nvPr/>
        </p:nvSpPr>
        <p:spPr>
          <a:xfrm>
            <a:off x="663675" y="1248750"/>
            <a:ext cx="787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latin typeface="Quicksand"/>
              <a:ea typeface="Quicksand"/>
              <a:cs typeface="Quicksand"/>
              <a:sym typeface="Quicksand"/>
            </a:endParaRPr>
          </a:p>
        </p:txBody>
      </p:sp>
      <p:sp>
        <p:nvSpPr>
          <p:cNvPr id="559" name="Google Shape;559;p62"/>
          <p:cNvSpPr txBox="1"/>
          <p:nvPr/>
        </p:nvSpPr>
        <p:spPr>
          <a:xfrm>
            <a:off x="290850" y="1164150"/>
            <a:ext cx="819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Quicksand"/>
                <a:ea typeface="Quicksand"/>
                <a:cs typeface="Quicksand"/>
                <a:sym typeface="Quicksand"/>
              </a:rPr>
              <a:t>Separate from the ethlas newsletter service, this is a basic marketing automation with less information aimed at engaging users with ethlas and less likely to be a spam *</a:t>
            </a:r>
            <a:endParaRPr sz="1200">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sp>
        <p:nvSpPr>
          <p:cNvPr id="564" name="Google Shape;564;p63"/>
          <p:cNvSpPr txBox="1"/>
          <p:nvPr>
            <p:ph type="title" idx="15"/>
          </p:nvPr>
        </p:nvSpPr>
        <p:spPr>
          <a:xfrm>
            <a:off x="-190500" y="779600"/>
            <a:ext cx="886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300">
                <a:solidFill>
                  <a:schemeClr val="accent1"/>
                </a:solidFill>
              </a:rPr>
              <a:t>FOMO </a:t>
            </a:r>
            <a:r>
              <a:rPr lang="en-GB" sz="1200">
                <a:latin typeface="Quicksand"/>
                <a:ea typeface="Quicksand"/>
                <a:cs typeface="Quicksand"/>
                <a:sym typeface="Quicksand"/>
              </a:rPr>
              <a:t>(Fear of losing out)</a:t>
            </a:r>
            <a:endParaRPr sz="1200">
              <a:latin typeface="Quicksand"/>
              <a:ea typeface="Quicksand"/>
              <a:cs typeface="Quicksand"/>
              <a:sym typeface="Quicksand"/>
            </a:endParaRPr>
          </a:p>
          <a:p>
            <a:pPr marL="0" lvl="0" indent="0" algn="ctr" rtl="0">
              <a:spcBef>
                <a:spcPts val="0"/>
              </a:spcBef>
              <a:spcAft>
                <a:spcPts val="0"/>
              </a:spcAft>
              <a:buNone/>
            </a:pPr>
            <a:r>
              <a:rPr lang="en-GB" sz="2300">
                <a:solidFill>
                  <a:schemeClr val="accent1"/>
                </a:solidFill>
              </a:rPr>
              <a:t> marketing</a:t>
            </a:r>
            <a:endParaRPr sz="2300"/>
          </a:p>
        </p:txBody>
      </p:sp>
      <p:sp>
        <p:nvSpPr>
          <p:cNvPr id="565" name="Google Shape;565;p63"/>
          <p:cNvSpPr txBox="1"/>
          <p:nvPr>
            <p:ph type="subTitle" idx="1"/>
          </p:nvPr>
        </p:nvSpPr>
        <p:spPr>
          <a:xfrm>
            <a:off x="5175425" y="294800"/>
            <a:ext cx="3908400" cy="48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a:p>
            <a:pPr marL="457200" lvl="0" indent="0" algn="l" rtl="0">
              <a:spcBef>
                <a:spcPts val="0"/>
              </a:spcBef>
              <a:spcAft>
                <a:spcPts val="0"/>
              </a:spcAft>
              <a:buNone/>
            </a:pPr>
          </a:p>
          <a:p>
            <a:pPr marL="457200" lvl="0" indent="0" algn="l" rtl="0">
              <a:spcBef>
                <a:spcPts val="0"/>
              </a:spcBef>
              <a:spcAft>
                <a:spcPts val="0"/>
              </a:spcAft>
              <a:buNone/>
            </a:pPr>
          </a:p>
        </p:txBody>
      </p:sp>
      <p:grpSp>
        <p:nvGrpSpPr>
          <p:cNvPr id="566" name="Google Shape;566;p63"/>
          <p:cNvGrpSpPr/>
          <p:nvPr/>
        </p:nvGrpSpPr>
        <p:grpSpPr>
          <a:xfrm>
            <a:off x="1970723" y="779591"/>
            <a:ext cx="426028" cy="484635"/>
            <a:chOff x="4039996" y="1453906"/>
            <a:chExt cx="322285" cy="366620"/>
          </a:xfrm>
        </p:grpSpPr>
        <p:sp>
          <p:nvSpPr>
            <p:cNvPr id="567" name="Google Shape;567;p63"/>
            <p:cNvSpPr/>
            <p:nvPr/>
          </p:nvSpPr>
          <p:spPr>
            <a:xfrm>
              <a:off x="4162378" y="1548184"/>
              <a:ext cx="77554" cy="77554"/>
            </a:xfrm>
            <a:custGeom>
              <a:avLst/>
              <a:gdLst/>
              <a:ahLst/>
              <a:cxnLst/>
              <a:rect l="l" t="t" r="r" b="b"/>
              <a:pathLst>
                <a:path w="2365" h="2365" extrusionOk="0">
                  <a:moveTo>
                    <a:pt x="1182" y="330"/>
                  </a:moveTo>
                  <a:cubicBezTo>
                    <a:pt x="1653" y="330"/>
                    <a:pt x="2035" y="712"/>
                    <a:pt x="2035" y="1183"/>
                  </a:cubicBezTo>
                  <a:cubicBezTo>
                    <a:pt x="2035" y="1653"/>
                    <a:pt x="1653" y="2039"/>
                    <a:pt x="1182" y="2039"/>
                  </a:cubicBezTo>
                  <a:cubicBezTo>
                    <a:pt x="712" y="2039"/>
                    <a:pt x="329" y="1653"/>
                    <a:pt x="329" y="1183"/>
                  </a:cubicBezTo>
                  <a:cubicBezTo>
                    <a:pt x="329" y="712"/>
                    <a:pt x="712" y="330"/>
                    <a:pt x="1182" y="330"/>
                  </a:cubicBezTo>
                  <a:close/>
                  <a:moveTo>
                    <a:pt x="1182" y="1"/>
                  </a:moveTo>
                  <a:cubicBezTo>
                    <a:pt x="532" y="1"/>
                    <a:pt x="0" y="533"/>
                    <a:pt x="0" y="1183"/>
                  </a:cubicBezTo>
                  <a:cubicBezTo>
                    <a:pt x="0" y="1836"/>
                    <a:pt x="532" y="2365"/>
                    <a:pt x="1182" y="2365"/>
                  </a:cubicBezTo>
                  <a:cubicBezTo>
                    <a:pt x="1835" y="2365"/>
                    <a:pt x="2364" y="1836"/>
                    <a:pt x="2364" y="1183"/>
                  </a:cubicBezTo>
                  <a:cubicBezTo>
                    <a:pt x="2364" y="533"/>
                    <a:pt x="1835" y="1"/>
                    <a:pt x="1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63"/>
            <p:cNvSpPr/>
            <p:nvPr/>
          </p:nvSpPr>
          <p:spPr>
            <a:xfrm>
              <a:off x="4039996" y="1453906"/>
              <a:ext cx="322285" cy="366620"/>
            </a:xfrm>
            <a:custGeom>
              <a:avLst/>
              <a:gdLst/>
              <a:ahLst/>
              <a:cxnLst/>
              <a:rect l="l" t="t" r="r" b="b"/>
              <a:pathLst>
                <a:path w="9828" h="11180" extrusionOk="0">
                  <a:moveTo>
                    <a:pt x="4914" y="350"/>
                  </a:moveTo>
                  <a:cubicBezTo>
                    <a:pt x="5355" y="594"/>
                    <a:pt x="5737" y="941"/>
                    <a:pt x="6026" y="1356"/>
                  </a:cubicBezTo>
                  <a:lnTo>
                    <a:pt x="5273" y="1356"/>
                  </a:lnTo>
                  <a:cubicBezTo>
                    <a:pt x="5182" y="1356"/>
                    <a:pt x="5108" y="1429"/>
                    <a:pt x="5108" y="1520"/>
                  </a:cubicBezTo>
                  <a:cubicBezTo>
                    <a:pt x="5108" y="1612"/>
                    <a:pt x="5182" y="1685"/>
                    <a:pt x="5273" y="1685"/>
                  </a:cubicBezTo>
                  <a:lnTo>
                    <a:pt x="6225" y="1685"/>
                  </a:lnTo>
                  <a:cubicBezTo>
                    <a:pt x="6478" y="2156"/>
                    <a:pt x="6617" y="2691"/>
                    <a:pt x="6617" y="3246"/>
                  </a:cubicBezTo>
                  <a:lnTo>
                    <a:pt x="6617" y="6784"/>
                  </a:lnTo>
                  <a:lnTo>
                    <a:pt x="3212" y="6784"/>
                  </a:lnTo>
                  <a:lnTo>
                    <a:pt x="3212" y="3246"/>
                  </a:lnTo>
                  <a:cubicBezTo>
                    <a:pt x="3212" y="2688"/>
                    <a:pt x="3350" y="2156"/>
                    <a:pt x="3603" y="1685"/>
                  </a:cubicBezTo>
                  <a:lnTo>
                    <a:pt x="4558" y="1685"/>
                  </a:lnTo>
                  <a:cubicBezTo>
                    <a:pt x="4649" y="1685"/>
                    <a:pt x="4723" y="1612"/>
                    <a:pt x="4723" y="1520"/>
                  </a:cubicBezTo>
                  <a:cubicBezTo>
                    <a:pt x="4723" y="1429"/>
                    <a:pt x="4649" y="1356"/>
                    <a:pt x="4558" y="1356"/>
                  </a:cubicBezTo>
                  <a:lnTo>
                    <a:pt x="3803" y="1356"/>
                  </a:lnTo>
                  <a:cubicBezTo>
                    <a:pt x="4085" y="947"/>
                    <a:pt x="4464" y="600"/>
                    <a:pt x="4914" y="350"/>
                  </a:cubicBezTo>
                  <a:close/>
                  <a:moveTo>
                    <a:pt x="6617" y="7110"/>
                  </a:moveTo>
                  <a:lnTo>
                    <a:pt x="6617" y="7475"/>
                  </a:lnTo>
                  <a:lnTo>
                    <a:pt x="3212" y="7475"/>
                  </a:lnTo>
                  <a:lnTo>
                    <a:pt x="3212" y="7110"/>
                  </a:lnTo>
                  <a:close/>
                  <a:moveTo>
                    <a:pt x="6943" y="5266"/>
                  </a:moveTo>
                  <a:lnTo>
                    <a:pt x="7804" y="6004"/>
                  </a:lnTo>
                  <a:lnTo>
                    <a:pt x="7804" y="8021"/>
                  </a:lnTo>
                  <a:lnTo>
                    <a:pt x="6943" y="7530"/>
                  </a:lnTo>
                  <a:lnTo>
                    <a:pt x="6943" y="5266"/>
                  </a:lnTo>
                  <a:close/>
                  <a:moveTo>
                    <a:pt x="5831" y="7801"/>
                  </a:moveTo>
                  <a:lnTo>
                    <a:pt x="6005" y="8142"/>
                  </a:lnTo>
                  <a:lnTo>
                    <a:pt x="3826" y="8142"/>
                  </a:lnTo>
                  <a:lnTo>
                    <a:pt x="3997" y="7801"/>
                  </a:lnTo>
                  <a:close/>
                  <a:moveTo>
                    <a:pt x="4915" y="0"/>
                  </a:moveTo>
                  <a:cubicBezTo>
                    <a:pt x="4889" y="0"/>
                    <a:pt x="4863" y="6"/>
                    <a:pt x="4838" y="18"/>
                  </a:cubicBezTo>
                  <a:cubicBezTo>
                    <a:pt x="3635" y="650"/>
                    <a:pt x="2885" y="1885"/>
                    <a:pt x="2885" y="3246"/>
                  </a:cubicBezTo>
                  <a:lnTo>
                    <a:pt x="2885" y="4837"/>
                  </a:lnTo>
                  <a:lnTo>
                    <a:pt x="1756" y="5804"/>
                  </a:lnTo>
                  <a:cubicBezTo>
                    <a:pt x="1718" y="5837"/>
                    <a:pt x="1697" y="5881"/>
                    <a:pt x="1697" y="5931"/>
                  </a:cubicBezTo>
                  <a:lnTo>
                    <a:pt x="1697" y="6590"/>
                  </a:lnTo>
                  <a:cubicBezTo>
                    <a:pt x="1697" y="6681"/>
                    <a:pt x="1771" y="6754"/>
                    <a:pt x="1862" y="6754"/>
                  </a:cubicBezTo>
                  <a:cubicBezTo>
                    <a:pt x="1953" y="6754"/>
                    <a:pt x="2027" y="6681"/>
                    <a:pt x="2027" y="6590"/>
                  </a:cubicBezTo>
                  <a:lnTo>
                    <a:pt x="2027" y="6004"/>
                  </a:lnTo>
                  <a:lnTo>
                    <a:pt x="2885" y="5266"/>
                  </a:lnTo>
                  <a:lnTo>
                    <a:pt x="2885" y="7530"/>
                  </a:lnTo>
                  <a:lnTo>
                    <a:pt x="2027" y="8021"/>
                  </a:lnTo>
                  <a:lnTo>
                    <a:pt x="2027" y="7304"/>
                  </a:lnTo>
                  <a:cubicBezTo>
                    <a:pt x="2027" y="7213"/>
                    <a:pt x="1953" y="7139"/>
                    <a:pt x="1862" y="7139"/>
                  </a:cubicBezTo>
                  <a:cubicBezTo>
                    <a:pt x="1771" y="7139"/>
                    <a:pt x="1697" y="7213"/>
                    <a:pt x="1697" y="7304"/>
                  </a:cubicBezTo>
                  <a:lnTo>
                    <a:pt x="1697" y="8304"/>
                  </a:lnTo>
                  <a:cubicBezTo>
                    <a:pt x="1697" y="8402"/>
                    <a:pt x="1782" y="8466"/>
                    <a:pt x="1866" y="8466"/>
                  </a:cubicBezTo>
                  <a:cubicBezTo>
                    <a:pt x="1893" y="8466"/>
                    <a:pt x="1920" y="8459"/>
                    <a:pt x="1944" y="8445"/>
                  </a:cubicBezTo>
                  <a:lnTo>
                    <a:pt x="3071" y="7801"/>
                  </a:lnTo>
                  <a:lnTo>
                    <a:pt x="3629" y="7801"/>
                  </a:lnTo>
                  <a:lnTo>
                    <a:pt x="3453" y="8148"/>
                  </a:lnTo>
                  <a:cubicBezTo>
                    <a:pt x="3112" y="8198"/>
                    <a:pt x="2809" y="8480"/>
                    <a:pt x="2735" y="8818"/>
                  </a:cubicBezTo>
                  <a:lnTo>
                    <a:pt x="2200" y="8818"/>
                  </a:lnTo>
                  <a:cubicBezTo>
                    <a:pt x="1821" y="8818"/>
                    <a:pt x="1459" y="9133"/>
                    <a:pt x="1377" y="9503"/>
                  </a:cubicBezTo>
                  <a:cubicBezTo>
                    <a:pt x="607" y="9577"/>
                    <a:pt x="1" y="10227"/>
                    <a:pt x="1" y="11018"/>
                  </a:cubicBezTo>
                  <a:cubicBezTo>
                    <a:pt x="1" y="11106"/>
                    <a:pt x="74" y="11179"/>
                    <a:pt x="165" y="11179"/>
                  </a:cubicBezTo>
                  <a:lnTo>
                    <a:pt x="5238" y="11179"/>
                  </a:lnTo>
                  <a:cubicBezTo>
                    <a:pt x="5326" y="11179"/>
                    <a:pt x="5399" y="11106"/>
                    <a:pt x="5399" y="11018"/>
                  </a:cubicBezTo>
                  <a:cubicBezTo>
                    <a:pt x="5399" y="10927"/>
                    <a:pt x="5326" y="10853"/>
                    <a:pt x="5238" y="10853"/>
                  </a:cubicBezTo>
                  <a:lnTo>
                    <a:pt x="342" y="10853"/>
                  </a:lnTo>
                  <a:cubicBezTo>
                    <a:pt x="421" y="10274"/>
                    <a:pt x="921" y="9824"/>
                    <a:pt x="1524" y="9824"/>
                  </a:cubicBezTo>
                  <a:cubicBezTo>
                    <a:pt x="1612" y="9824"/>
                    <a:pt x="1686" y="9750"/>
                    <a:pt x="1686" y="9662"/>
                  </a:cubicBezTo>
                  <a:cubicBezTo>
                    <a:pt x="1686" y="9412"/>
                    <a:pt x="1950" y="9148"/>
                    <a:pt x="2200" y="9148"/>
                  </a:cubicBezTo>
                  <a:lnTo>
                    <a:pt x="2879" y="9148"/>
                  </a:lnTo>
                  <a:cubicBezTo>
                    <a:pt x="2971" y="9148"/>
                    <a:pt x="3044" y="9074"/>
                    <a:pt x="3044" y="8983"/>
                  </a:cubicBezTo>
                  <a:cubicBezTo>
                    <a:pt x="3044" y="8724"/>
                    <a:pt x="3297" y="8468"/>
                    <a:pt x="3559" y="8468"/>
                  </a:cubicBezTo>
                  <a:lnTo>
                    <a:pt x="4752" y="8468"/>
                  </a:lnTo>
                  <a:lnTo>
                    <a:pt x="4752" y="10341"/>
                  </a:lnTo>
                  <a:cubicBezTo>
                    <a:pt x="4752" y="10433"/>
                    <a:pt x="4826" y="10506"/>
                    <a:pt x="4914" y="10506"/>
                  </a:cubicBezTo>
                  <a:cubicBezTo>
                    <a:pt x="5005" y="10506"/>
                    <a:pt x="5079" y="10433"/>
                    <a:pt x="5079" y="10341"/>
                  </a:cubicBezTo>
                  <a:lnTo>
                    <a:pt x="5079" y="8471"/>
                  </a:lnTo>
                  <a:cubicBezTo>
                    <a:pt x="5529" y="8471"/>
                    <a:pt x="6273" y="8465"/>
                    <a:pt x="6273" y="8465"/>
                  </a:cubicBezTo>
                  <a:cubicBezTo>
                    <a:pt x="6590" y="8468"/>
                    <a:pt x="6787" y="8733"/>
                    <a:pt x="6787" y="8983"/>
                  </a:cubicBezTo>
                  <a:cubicBezTo>
                    <a:pt x="6787" y="9071"/>
                    <a:pt x="6861" y="9145"/>
                    <a:pt x="6952" y="9145"/>
                  </a:cubicBezTo>
                  <a:lnTo>
                    <a:pt x="7628" y="9145"/>
                  </a:lnTo>
                  <a:cubicBezTo>
                    <a:pt x="7878" y="9145"/>
                    <a:pt x="8143" y="9409"/>
                    <a:pt x="8143" y="9659"/>
                  </a:cubicBezTo>
                  <a:cubicBezTo>
                    <a:pt x="8143" y="9750"/>
                    <a:pt x="8219" y="9824"/>
                    <a:pt x="8307" y="9824"/>
                  </a:cubicBezTo>
                  <a:cubicBezTo>
                    <a:pt x="8625" y="9824"/>
                    <a:pt x="8925" y="9947"/>
                    <a:pt x="9151" y="10174"/>
                  </a:cubicBezTo>
                  <a:cubicBezTo>
                    <a:pt x="9336" y="10359"/>
                    <a:pt x="9454" y="10597"/>
                    <a:pt x="9489" y="10853"/>
                  </a:cubicBezTo>
                  <a:lnTo>
                    <a:pt x="5949" y="10853"/>
                  </a:lnTo>
                  <a:cubicBezTo>
                    <a:pt x="5861" y="10853"/>
                    <a:pt x="5787" y="10927"/>
                    <a:pt x="5787" y="11018"/>
                  </a:cubicBezTo>
                  <a:cubicBezTo>
                    <a:pt x="5787" y="11106"/>
                    <a:pt x="5858" y="11179"/>
                    <a:pt x="5949" y="11179"/>
                  </a:cubicBezTo>
                  <a:lnTo>
                    <a:pt x="9663" y="11179"/>
                  </a:lnTo>
                  <a:cubicBezTo>
                    <a:pt x="9754" y="11179"/>
                    <a:pt x="9827" y="11106"/>
                    <a:pt x="9827" y="11018"/>
                  </a:cubicBezTo>
                  <a:cubicBezTo>
                    <a:pt x="9827" y="10612"/>
                    <a:pt x="9669" y="10230"/>
                    <a:pt x="9380" y="9944"/>
                  </a:cubicBezTo>
                  <a:cubicBezTo>
                    <a:pt x="9131" y="9692"/>
                    <a:pt x="8804" y="9539"/>
                    <a:pt x="8451" y="9506"/>
                  </a:cubicBezTo>
                  <a:cubicBezTo>
                    <a:pt x="8369" y="9136"/>
                    <a:pt x="8007" y="8818"/>
                    <a:pt x="7628" y="8818"/>
                  </a:cubicBezTo>
                  <a:lnTo>
                    <a:pt x="7099" y="8818"/>
                  </a:lnTo>
                  <a:cubicBezTo>
                    <a:pt x="7028" y="8468"/>
                    <a:pt x="6737" y="8192"/>
                    <a:pt x="6375" y="8148"/>
                  </a:cubicBezTo>
                  <a:lnTo>
                    <a:pt x="6199" y="7801"/>
                  </a:lnTo>
                  <a:lnTo>
                    <a:pt x="6758" y="7801"/>
                  </a:lnTo>
                  <a:lnTo>
                    <a:pt x="7887" y="8445"/>
                  </a:lnTo>
                  <a:cubicBezTo>
                    <a:pt x="7911" y="8459"/>
                    <a:pt x="7938" y="8466"/>
                    <a:pt x="7965" y="8466"/>
                  </a:cubicBezTo>
                  <a:cubicBezTo>
                    <a:pt x="8048" y="8466"/>
                    <a:pt x="8131" y="8402"/>
                    <a:pt x="8131" y="8304"/>
                  </a:cubicBezTo>
                  <a:lnTo>
                    <a:pt x="8131" y="5931"/>
                  </a:lnTo>
                  <a:cubicBezTo>
                    <a:pt x="8131" y="5881"/>
                    <a:pt x="8110" y="5837"/>
                    <a:pt x="8075" y="5804"/>
                  </a:cubicBezTo>
                  <a:lnTo>
                    <a:pt x="6943" y="4837"/>
                  </a:lnTo>
                  <a:lnTo>
                    <a:pt x="6943" y="3246"/>
                  </a:lnTo>
                  <a:cubicBezTo>
                    <a:pt x="6943" y="1909"/>
                    <a:pt x="6176" y="638"/>
                    <a:pt x="4991" y="18"/>
                  </a:cubicBezTo>
                  <a:cubicBezTo>
                    <a:pt x="4967" y="6"/>
                    <a:pt x="4941" y="0"/>
                    <a:pt x="4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63"/>
            <p:cNvSpPr/>
            <p:nvPr/>
          </p:nvSpPr>
          <p:spPr>
            <a:xfrm>
              <a:off x="4173560" y="1743562"/>
              <a:ext cx="10723" cy="40400"/>
            </a:xfrm>
            <a:custGeom>
              <a:avLst/>
              <a:gdLst/>
              <a:ahLst/>
              <a:cxnLst/>
              <a:rect l="l" t="t" r="r" b="b"/>
              <a:pathLst>
                <a:path w="327" h="1232" extrusionOk="0">
                  <a:moveTo>
                    <a:pt x="162" y="0"/>
                  </a:moveTo>
                  <a:cubicBezTo>
                    <a:pt x="74" y="0"/>
                    <a:pt x="0" y="74"/>
                    <a:pt x="0" y="162"/>
                  </a:cubicBezTo>
                  <a:lnTo>
                    <a:pt x="0" y="1070"/>
                  </a:lnTo>
                  <a:cubicBezTo>
                    <a:pt x="0" y="1158"/>
                    <a:pt x="74" y="1232"/>
                    <a:pt x="162" y="1232"/>
                  </a:cubicBezTo>
                  <a:cubicBezTo>
                    <a:pt x="253" y="1232"/>
                    <a:pt x="327" y="1161"/>
                    <a:pt x="327" y="1070"/>
                  </a:cubicBezTo>
                  <a:lnTo>
                    <a:pt x="327" y="162"/>
                  </a:lnTo>
                  <a:cubicBezTo>
                    <a:pt x="327" y="74"/>
                    <a:pt x="253" y="0"/>
                    <a:pt x="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63"/>
            <p:cNvSpPr/>
            <p:nvPr/>
          </p:nvSpPr>
          <p:spPr>
            <a:xfrm>
              <a:off x="4217994" y="1743562"/>
              <a:ext cx="10822" cy="40400"/>
            </a:xfrm>
            <a:custGeom>
              <a:avLst/>
              <a:gdLst/>
              <a:ahLst/>
              <a:cxnLst/>
              <a:rect l="l" t="t" r="r" b="b"/>
              <a:pathLst>
                <a:path w="330" h="1232" extrusionOk="0">
                  <a:moveTo>
                    <a:pt x="165" y="0"/>
                  </a:moveTo>
                  <a:cubicBezTo>
                    <a:pt x="74" y="0"/>
                    <a:pt x="1" y="74"/>
                    <a:pt x="1" y="162"/>
                  </a:cubicBezTo>
                  <a:lnTo>
                    <a:pt x="1" y="1070"/>
                  </a:lnTo>
                  <a:cubicBezTo>
                    <a:pt x="1" y="1158"/>
                    <a:pt x="74" y="1232"/>
                    <a:pt x="165" y="1232"/>
                  </a:cubicBezTo>
                  <a:cubicBezTo>
                    <a:pt x="256" y="1232"/>
                    <a:pt x="330" y="1161"/>
                    <a:pt x="330" y="1070"/>
                  </a:cubicBezTo>
                  <a:lnTo>
                    <a:pt x="330" y="162"/>
                  </a:lnTo>
                  <a:cubicBezTo>
                    <a:pt x="330" y="74"/>
                    <a:pt x="256"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571" name="Google Shape;571;p63"/>
          <p:cNvCxnSpPr/>
          <p:nvPr/>
        </p:nvCxnSpPr>
        <p:spPr>
          <a:xfrm>
            <a:off x="2601588" y="1352298"/>
            <a:ext cx="421800" cy="0"/>
          </a:xfrm>
          <a:prstGeom prst="straightConnector1">
            <a:avLst/>
          </a:prstGeom>
          <a:noFill/>
          <a:ln w="9525" cap="flat" cmpd="sng">
            <a:solidFill>
              <a:schemeClr val="lt2"/>
            </a:solidFill>
            <a:prstDash val="solid"/>
            <a:round/>
            <a:headEnd type="none" w="med" len="med"/>
            <a:tailEnd type="none" w="med" len="med"/>
          </a:ln>
        </p:spPr>
      </p:cxnSp>
      <p:sp>
        <p:nvSpPr>
          <p:cNvPr id="572" name="Google Shape;572;p63"/>
          <p:cNvSpPr txBox="1"/>
          <p:nvPr/>
        </p:nvSpPr>
        <p:spPr>
          <a:xfrm>
            <a:off x="5339100" y="2938650"/>
            <a:ext cx="37014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Quicksand"/>
              <a:buChar char="●"/>
            </a:pPr>
            <a:r>
              <a:rPr lang="en-GB">
                <a:latin typeface="Quicksand"/>
                <a:ea typeface="Quicksand"/>
                <a:cs typeface="Quicksand"/>
                <a:sym typeface="Quicksand"/>
              </a:rPr>
              <a:t>Special emotes as a prize ( can ask for fan submissions for creative inspiration )</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a:latin typeface="Quicksand"/>
                <a:ea typeface="Quicksand"/>
                <a:cs typeface="Quicksand"/>
                <a:sym typeface="Quicksand"/>
              </a:rPr>
              <a:t>A free spin</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a:latin typeface="Quicksand"/>
                <a:ea typeface="Quicksand"/>
                <a:cs typeface="Quicksand"/>
                <a:sym typeface="Quicksand"/>
              </a:rPr>
              <a:t>A free energy </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a:latin typeface="Quicksand"/>
                <a:ea typeface="Quicksand"/>
                <a:cs typeface="Quicksand"/>
                <a:sym typeface="Quicksand"/>
              </a:rPr>
              <a:t>A badge</a:t>
            </a:r>
            <a:endParaRPr>
              <a:latin typeface="Quicksand"/>
              <a:ea typeface="Quicksand"/>
              <a:cs typeface="Quicksand"/>
              <a:sym typeface="Quicksand"/>
            </a:endParaRPr>
          </a:p>
          <a:p>
            <a:pPr marL="457200" lvl="0" indent="0" algn="l" rtl="0">
              <a:spcBef>
                <a:spcPts val="0"/>
              </a:spcBef>
              <a:spcAft>
                <a:spcPts val="0"/>
              </a:spcAft>
              <a:buNone/>
            </a:pPr>
            <a:r>
              <a:rPr lang="en-GB">
                <a:latin typeface="Quicksand"/>
                <a:ea typeface="Quicksand"/>
                <a:cs typeface="Quicksand"/>
                <a:sym typeface="Quicksand"/>
              </a:rPr>
              <a:t> </a:t>
            </a:r>
            <a:endParaRPr>
              <a:latin typeface="Quicksand"/>
              <a:ea typeface="Quicksand"/>
              <a:cs typeface="Quicksand"/>
              <a:sym typeface="Quicksand"/>
            </a:endParaRPr>
          </a:p>
        </p:txBody>
      </p:sp>
      <p:sp>
        <p:nvSpPr>
          <p:cNvPr id="573" name="Google Shape;573;p63"/>
          <p:cNvSpPr txBox="1"/>
          <p:nvPr>
            <p:ph type="title" idx="4"/>
          </p:nvPr>
        </p:nvSpPr>
        <p:spPr>
          <a:xfrm>
            <a:off x="5971200" y="1300353"/>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Whiteboard Ideas </a:t>
            </a:r>
            <a:endParaRPr lang="en-GB"/>
          </a:p>
        </p:txBody>
      </p:sp>
      <p:sp>
        <p:nvSpPr>
          <p:cNvPr id="574" name="Google Shape;574;p63"/>
          <p:cNvSpPr txBox="1"/>
          <p:nvPr>
            <p:ph type="subTitle" idx="5"/>
          </p:nvPr>
        </p:nvSpPr>
        <p:spPr>
          <a:xfrm>
            <a:off x="5971200" y="1780786"/>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list of cosmetic items which fits the bill of this type of marketing.</a:t>
            </a:r>
            <a:endParaRPr lang="en-GB"/>
          </a:p>
        </p:txBody>
      </p:sp>
      <p:grpSp>
        <p:nvGrpSpPr>
          <p:cNvPr id="575" name="Google Shape;575;p63"/>
          <p:cNvGrpSpPr/>
          <p:nvPr/>
        </p:nvGrpSpPr>
        <p:grpSpPr>
          <a:xfrm>
            <a:off x="6977678" y="615249"/>
            <a:ext cx="484802" cy="395497"/>
            <a:chOff x="849057" y="2658965"/>
            <a:chExt cx="366719" cy="299166"/>
          </a:xfrm>
        </p:grpSpPr>
        <p:sp>
          <p:nvSpPr>
            <p:cNvPr id="576" name="Google Shape;576;p63"/>
            <p:cNvSpPr/>
            <p:nvPr/>
          </p:nvSpPr>
          <p:spPr>
            <a:xfrm>
              <a:off x="849057" y="2658965"/>
              <a:ext cx="366719" cy="299166"/>
            </a:xfrm>
            <a:custGeom>
              <a:avLst/>
              <a:gdLst/>
              <a:ahLst/>
              <a:cxnLst/>
              <a:rect l="l" t="t" r="r" b="b"/>
              <a:pathLst>
                <a:path w="11183" h="9123" extrusionOk="0">
                  <a:moveTo>
                    <a:pt x="5755" y="1006"/>
                  </a:moveTo>
                  <a:cubicBezTo>
                    <a:pt x="6969" y="1044"/>
                    <a:pt x="8125" y="1494"/>
                    <a:pt x="9039" y="2291"/>
                  </a:cubicBezTo>
                  <a:lnTo>
                    <a:pt x="8192" y="2926"/>
                  </a:lnTo>
                  <a:cubicBezTo>
                    <a:pt x="7495" y="2382"/>
                    <a:pt x="6640" y="2070"/>
                    <a:pt x="5755" y="2035"/>
                  </a:cubicBezTo>
                  <a:lnTo>
                    <a:pt x="5755" y="1006"/>
                  </a:lnTo>
                  <a:close/>
                  <a:moveTo>
                    <a:pt x="9521" y="2341"/>
                  </a:moveTo>
                  <a:lnTo>
                    <a:pt x="7881" y="4526"/>
                  </a:lnTo>
                  <a:cubicBezTo>
                    <a:pt x="7725" y="4320"/>
                    <a:pt x="7540" y="4134"/>
                    <a:pt x="7337" y="3979"/>
                  </a:cubicBezTo>
                  <a:lnTo>
                    <a:pt x="9521" y="2341"/>
                  </a:lnTo>
                  <a:close/>
                  <a:moveTo>
                    <a:pt x="5867" y="4728"/>
                  </a:moveTo>
                  <a:cubicBezTo>
                    <a:pt x="6108" y="4728"/>
                    <a:pt x="6302" y="4922"/>
                    <a:pt x="6302" y="5164"/>
                  </a:cubicBezTo>
                  <a:lnTo>
                    <a:pt x="6302" y="5543"/>
                  </a:lnTo>
                  <a:lnTo>
                    <a:pt x="6049" y="5543"/>
                  </a:lnTo>
                  <a:cubicBezTo>
                    <a:pt x="6011" y="5543"/>
                    <a:pt x="5978" y="5525"/>
                    <a:pt x="5958" y="5493"/>
                  </a:cubicBezTo>
                  <a:lnTo>
                    <a:pt x="5802" y="5219"/>
                  </a:lnTo>
                  <a:cubicBezTo>
                    <a:pt x="5772" y="5165"/>
                    <a:pt x="5718" y="5138"/>
                    <a:pt x="5663" y="5138"/>
                  </a:cubicBezTo>
                  <a:cubicBezTo>
                    <a:pt x="5620" y="5138"/>
                    <a:pt x="5576" y="5155"/>
                    <a:pt x="5543" y="5190"/>
                  </a:cubicBezTo>
                  <a:cubicBezTo>
                    <a:pt x="5452" y="5316"/>
                    <a:pt x="5234" y="5543"/>
                    <a:pt x="5070" y="5543"/>
                  </a:cubicBezTo>
                  <a:lnTo>
                    <a:pt x="4882" y="5543"/>
                  </a:lnTo>
                  <a:lnTo>
                    <a:pt x="4882" y="5164"/>
                  </a:lnTo>
                  <a:cubicBezTo>
                    <a:pt x="4882" y="4922"/>
                    <a:pt x="5079" y="4728"/>
                    <a:pt x="5317" y="4728"/>
                  </a:cubicBezTo>
                  <a:close/>
                  <a:moveTo>
                    <a:pt x="1756" y="2664"/>
                  </a:moveTo>
                  <a:lnTo>
                    <a:pt x="2485" y="3391"/>
                  </a:lnTo>
                  <a:cubicBezTo>
                    <a:pt x="1794" y="4137"/>
                    <a:pt x="1400" y="5087"/>
                    <a:pt x="1362" y="6104"/>
                  </a:cubicBezTo>
                  <a:lnTo>
                    <a:pt x="333" y="6104"/>
                  </a:lnTo>
                  <a:cubicBezTo>
                    <a:pt x="371" y="4814"/>
                    <a:pt x="871" y="3602"/>
                    <a:pt x="1756" y="2664"/>
                  </a:cubicBezTo>
                  <a:close/>
                  <a:moveTo>
                    <a:pt x="5628" y="5575"/>
                  </a:moveTo>
                  <a:cubicBezTo>
                    <a:pt x="5705" y="5734"/>
                    <a:pt x="5864" y="5872"/>
                    <a:pt x="6049" y="5872"/>
                  </a:cubicBezTo>
                  <a:lnTo>
                    <a:pt x="6302" y="5872"/>
                  </a:lnTo>
                  <a:lnTo>
                    <a:pt x="6302" y="6493"/>
                  </a:lnTo>
                  <a:cubicBezTo>
                    <a:pt x="6302" y="6882"/>
                    <a:pt x="5959" y="7137"/>
                    <a:pt x="5596" y="7137"/>
                  </a:cubicBezTo>
                  <a:cubicBezTo>
                    <a:pt x="5572" y="7137"/>
                    <a:pt x="5549" y="7136"/>
                    <a:pt x="5525" y="7134"/>
                  </a:cubicBezTo>
                  <a:cubicBezTo>
                    <a:pt x="5176" y="7134"/>
                    <a:pt x="4882" y="6843"/>
                    <a:pt x="4882" y="6493"/>
                  </a:cubicBezTo>
                  <a:lnTo>
                    <a:pt x="4882" y="5872"/>
                  </a:lnTo>
                  <a:lnTo>
                    <a:pt x="5070" y="5872"/>
                  </a:lnTo>
                  <a:cubicBezTo>
                    <a:pt x="5293" y="5872"/>
                    <a:pt x="5496" y="5746"/>
                    <a:pt x="5628" y="5575"/>
                  </a:cubicBezTo>
                  <a:close/>
                  <a:moveTo>
                    <a:pt x="5593" y="3717"/>
                  </a:moveTo>
                  <a:cubicBezTo>
                    <a:pt x="6984" y="3717"/>
                    <a:pt x="8142" y="4881"/>
                    <a:pt x="8142" y="6266"/>
                  </a:cubicBezTo>
                  <a:cubicBezTo>
                    <a:pt x="8142" y="6834"/>
                    <a:pt x="7960" y="7372"/>
                    <a:pt x="7622" y="7810"/>
                  </a:cubicBezTo>
                  <a:cubicBezTo>
                    <a:pt x="7616" y="7542"/>
                    <a:pt x="7445" y="7301"/>
                    <a:pt x="7187" y="7216"/>
                  </a:cubicBezTo>
                  <a:lnTo>
                    <a:pt x="6499" y="6978"/>
                  </a:lnTo>
                  <a:cubicBezTo>
                    <a:pt x="6584" y="6831"/>
                    <a:pt x="6631" y="6666"/>
                    <a:pt x="6631" y="6490"/>
                  </a:cubicBezTo>
                  <a:lnTo>
                    <a:pt x="6631" y="5161"/>
                  </a:lnTo>
                  <a:cubicBezTo>
                    <a:pt x="6631" y="4740"/>
                    <a:pt x="6287" y="4399"/>
                    <a:pt x="5867" y="4399"/>
                  </a:cubicBezTo>
                  <a:lnTo>
                    <a:pt x="5317" y="4399"/>
                  </a:lnTo>
                  <a:cubicBezTo>
                    <a:pt x="4896" y="4399"/>
                    <a:pt x="4555" y="4740"/>
                    <a:pt x="4555" y="5161"/>
                  </a:cubicBezTo>
                  <a:lnTo>
                    <a:pt x="4555" y="6490"/>
                  </a:lnTo>
                  <a:cubicBezTo>
                    <a:pt x="4555" y="6666"/>
                    <a:pt x="4599" y="6831"/>
                    <a:pt x="4685" y="6978"/>
                  </a:cubicBezTo>
                  <a:lnTo>
                    <a:pt x="3996" y="7216"/>
                  </a:lnTo>
                  <a:cubicBezTo>
                    <a:pt x="3741" y="7301"/>
                    <a:pt x="3567" y="7542"/>
                    <a:pt x="3561" y="7810"/>
                  </a:cubicBezTo>
                  <a:cubicBezTo>
                    <a:pt x="3226" y="7369"/>
                    <a:pt x="3044" y="6834"/>
                    <a:pt x="3044" y="6266"/>
                  </a:cubicBezTo>
                  <a:cubicBezTo>
                    <a:pt x="3044" y="4861"/>
                    <a:pt x="4188" y="3717"/>
                    <a:pt x="5593" y="3717"/>
                  </a:cubicBezTo>
                  <a:close/>
                  <a:moveTo>
                    <a:pt x="5593" y="0"/>
                  </a:moveTo>
                  <a:cubicBezTo>
                    <a:pt x="5502" y="0"/>
                    <a:pt x="5428" y="74"/>
                    <a:pt x="5428" y="165"/>
                  </a:cubicBezTo>
                  <a:cubicBezTo>
                    <a:pt x="5428" y="253"/>
                    <a:pt x="5502" y="327"/>
                    <a:pt x="5593" y="327"/>
                  </a:cubicBezTo>
                  <a:cubicBezTo>
                    <a:pt x="7084" y="327"/>
                    <a:pt x="8504" y="871"/>
                    <a:pt x="9610" y="1862"/>
                  </a:cubicBezTo>
                  <a:lnTo>
                    <a:pt x="9307" y="2091"/>
                  </a:lnTo>
                  <a:cubicBezTo>
                    <a:pt x="8273" y="1170"/>
                    <a:pt x="6926" y="681"/>
                    <a:pt x="5570" y="681"/>
                  </a:cubicBezTo>
                  <a:cubicBezTo>
                    <a:pt x="4939" y="681"/>
                    <a:pt x="4307" y="787"/>
                    <a:pt x="3702" y="1003"/>
                  </a:cubicBezTo>
                  <a:cubicBezTo>
                    <a:pt x="3617" y="1035"/>
                    <a:pt x="3573" y="1129"/>
                    <a:pt x="3605" y="1215"/>
                  </a:cubicBezTo>
                  <a:cubicBezTo>
                    <a:pt x="3628" y="1281"/>
                    <a:pt x="3690" y="1322"/>
                    <a:pt x="3757" y="1322"/>
                  </a:cubicBezTo>
                  <a:cubicBezTo>
                    <a:pt x="3776" y="1322"/>
                    <a:pt x="3795" y="1319"/>
                    <a:pt x="3814" y="1312"/>
                  </a:cubicBezTo>
                  <a:cubicBezTo>
                    <a:pt x="4332" y="1127"/>
                    <a:pt x="4873" y="1024"/>
                    <a:pt x="5428" y="1006"/>
                  </a:cubicBezTo>
                  <a:lnTo>
                    <a:pt x="5428" y="2038"/>
                  </a:lnTo>
                  <a:cubicBezTo>
                    <a:pt x="4414" y="2076"/>
                    <a:pt x="3461" y="2470"/>
                    <a:pt x="2717" y="3161"/>
                  </a:cubicBezTo>
                  <a:lnTo>
                    <a:pt x="1988" y="2432"/>
                  </a:lnTo>
                  <a:cubicBezTo>
                    <a:pt x="2344" y="2097"/>
                    <a:pt x="2744" y="1815"/>
                    <a:pt x="3179" y="1588"/>
                  </a:cubicBezTo>
                  <a:cubicBezTo>
                    <a:pt x="3258" y="1547"/>
                    <a:pt x="3291" y="1447"/>
                    <a:pt x="3250" y="1368"/>
                  </a:cubicBezTo>
                  <a:cubicBezTo>
                    <a:pt x="3221" y="1312"/>
                    <a:pt x="3162" y="1279"/>
                    <a:pt x="3103" y="1279"/>
                  </a:cubicBezTo>
                  <a:cubicBezTo>
                    <a:pt x="3078" y="1279"/>
                    <a:pt x="3053" y="1285"/>
                    <a:pt x="3029" y="1297"/>
                  </a:cubicBezTo>
                  <a:cubicBezTo>
                    <a:pt x="1188" y="2250"/>
                    <a:pt x="1" y="4190"/>
                    <a:pt x="1" y="6266"/>
                  </a:cubicBezTo>
                  <a:cubicBezTo>
                    <a:pt x="1" y="6357"/>
                    <a:pt x="74" y="6431"/>
                    <a:pt x="165" y="6431"/>
                  </a:cubicBezTo>
                  <a:lnTo>
                    <a:pt x="1521" y="6431"/>
                  </a:lnTo>
                  <a:cubicBezTo>
                    <a:pt x="1612" y="6431"/>
                    <a:pt x="1685" y="6357"/>
                    <a:pt x="1685" y="6266"/>
                  </a:cubicBezTo>
                  <a:cubicBezTo>
                    <a:pt x="1685" y="3986"/>
                    <a:pt x="3631" y="2381"/>
                    <a:pt x="5663" y="2381"/>
                  </a:cubicBezTo>
                  <a:cubicBezTo>
                    <a:pt x="6438" y="2381"/>
                    <a:pt x="7225" y="2614"/>
                    <a:pt x="7922" y="3132"/>
                  </a:cubicBezTo>
                  <a:lnTo>
                    <a:pt x="7049" y="3785"/>
                  </a:lnTo>
                  <a:cubicBezTo>
                    <a:pt x="6607" y="3526"/>
                    <a:pt x="6108" y="3391"/>
                    <a:pt x="5593" y="3391"/>
                  </a:cubicBezTo>
                  <a:cubicBezTo>
                    <a:pt x="4005" y="3391"/>
                    <a:pt x="2714" y="4681"/>
                    <a:pt x="2714" y="6266"/>
                  </a:cubicBezTo>
                  <a:cubicBezTo>
                    <a:pt x="2714" y="7695"/>
                    <a:pt x="3799" y="8933"/>
                    <a:pt x="5214" y="9121"/>
                  </a:cubicBezTo>
                  <a:cubicBezTo>
                    <a:pt x="5221" y="9122"/>
                    <a:pt x="5228" y="9123"/>
                    <a:pt x="5235" y="9123"/>
                  </a:cubicBezTo>
                  <a:cubicBezTo>
                    <a:pt x="5318" y="9123"/>
                    <a:pt x="5388" y="9061"/>
                    <a:pt x="5399" y="8980"/>
                  </a:cubicBezTo>
                  <a:cubicBezTo>
                    <a:pt x="5411" y="8889"/>
                    <a:pt x="5346" y="8807"/>
                    <a:pt x="5258" y="8795"/>
                  </a:cubicBezTo>
                  <a:cubicBezTo>
                    <a:pt x="4743" y="8727"/>
                    <a:pt x="4273" y="8510"/>
                    <a:pt x="3888" y="8166"/>
                  </a:cubicBezTo>
                  <a:lnTo>
                    <a:pt x="3888" y="7822"/>
                  </a:lnTo>
                  <a:cubicBezTo>
                    <a:pt x="3888" y="7689"/>
                    <a:pt x="3976" y="7569"/>
                    <a:pt x="4102" y="7525"/>
                  </a:cubicBezTo>
                  <a:lnTo>
                    <a:pt x="4914" y="7245"/>
                  </a:lnTo>
                  <a:cubicBezTo>
                    <a:pt x="5095" y="7392"/>
                    <a:pt x="5343" y="7466"/>
                    <a:pt x="5592" y="7466"/>
                  </a:cubicBezTo>
                  <a:cubicBezTo>
                    <a:pt x="5840" y="7466"/>
                    <a:pt x="6089" y="7392"/>
                    <a:pt x="6269" y="7245"/>
                  </a:cubicBezTo>
                  <a:lnTo>
                    <a:pt x="7081" y="7525"/>
                  </a:lnTo>
                  <a:cubicBezTo>
                    <a:pt x="7210" y="7569"/>
                    <a:pt x="7296" y="7689"/>
                    <a:pt x="7296" y="7822"/>
                  </a:cubicBezTo>
                  <a:lnTo>
                    <a:pt x="7296" y="8163"/>
                  </a:lnTo>
                  <a:cubicBezTo>
                    <a:pt x="6910" y="8510"/>
                    <a:pt x="6440" y="8727"/>
                    <a:pt x="5928" y="8795"/>
                  </a:cubicBezTo>
                  <a:cubicBezTo>
                    <a:pt x="5837" y="8807"/>
                    <a:pt x="5775" y="8889"/>
                    <a:pt x="5787" y="8977"/>
                  </a:cubicBezTo>
                  <a:cubicBezTo>
                    <a:pt x="5796" y="9058"/>
                    <a:pt x="5863" y="9121"/>
                    <a:pt x="5943" y="9121"/>
                  </a:cubicBezTo>
                  <a:cubicBezTo>
                    <a:pt x="5945" y="9121"/>
                    <a:pt x="5947" y="9121"/>
                    <a:pt x="5949" y="9121"/>
                  </a:cubicBezTo>
                  <a:cubicBezTo>
                    <a:pt x="7137" y="9060"/>
                    <a:pt x="8469" y="7869"/>
                    <a:pt x="8469" y="6266"/>
                  </a:cubicBezTo>
                  <a:cubicBezTo>
                    <a:pt x="8469" y="5752"/>
                    <a:pt x="8333" y="5252"/>
                    <a:pt x="8075" y="4814"/>
                  </a:cubicBezTo>
                  <a:lnTo>
                    <a:pt x="8727" y="3940"/>
                  </a:lnTo>
                  <a:cubicBezTo>
                    <a:pt x="8922" y="4199"/>
                    <a:pt x="9080" y="4478"/>
                    <a:pt x="9204" y="4778"/>
                  </a:cubicBezTo>
                  <a:cubicBezTo>
                    <a:pt x="9247" y="4846"/>
                    <a:pt x="9297" y="4879"/>
                    <a:pt x="9354" y="4879"/>
                  </a:cubicBezTo>
                  <a:cubicBezTo>
                    <a:pt x="9375" y="4879"/>
                    <a:pt x="9396" y="4875"/>
                    <a:pt x="9418" y="4867"/>
                  </a:cubicBezTo>
                  <a:cubicBezTo>
                    <a:pt x="9501" y="4831"/>
                    <a:pt x="9542" y="4737"/>
                    <a:pt x="9507" y="4652"/>
                  </a:cubicBezTo>
                  <a:cubicBezTo>
                    <a:pt x="9360" y="4299"/>
                    <a:pt x="9169" y="3970"/>
                    <a:pt x="8933" y="3667"/>
                  </a:cubicBezTo>
                  <a:lnTo>
                    <a:pt x="9568" y="2820"/>
                  </a:lnTo>
                  <a:cubicBezTo>
                    <a:pt x="10353" y="3726"/>
                    <a:pt x="10815" y="4908"/>
                    <a:pt x="10850" y="6104"/>
                  </a:cubicBezTo>
                  <a:lnTo>
                    <a:pt x="9821" y="6104"/>
                  </a:lnTo>
                  <a:cubicBezTo>
                    <a:pt x="9812" y="5855"/>
                    <a:pt x="9780" y="5605"/>
                    <a:pt x="9727" y="5364"/>
                  </a:cubicBezTo>
                  <a:cubicBezTo>
                    <a:pt x="9712" y="5285"/>
                    <a:pt x="9645" y="5233"/>
                    <a:pt x="9570" y="5233"/>
                  </a:cubicBezTo>
                  <a:cubicBezTo>
                    <a:pt x="9558" y="5233"/>
                    <a:pt x="9545" y="5234"/>
                    <a:pt x="9533" y="5237"/>
                  </a:cubicBezTo>
                  <a:cubicBezTo>
                    <a:pt x="9445" y="5258"/>
                    <a:pt x="9389" y="5343"/>
                    <a:pt x="9410" y="5431"/>
                  </a:cubicBezTo>
                  <a:cubicBezTo>
                    <a:pt x="9468" y="5705"/>
                    <a:pt x="9498" y="5987"/>
                    <a:pt x="9498" y="6266"/>
                  </a:cubicBezTo>
                  <a:cubicBezTo>
                    <a:pt x="9498" y="6357"/>
                    <a:pt x="9571" y="6431"/>
                    <a:pt x="9662" y="6431"/>
                  </a:cubicBezTo>
                  <a:lnTo>
                    <a:pt x="11018" y="6431"/>
                  </a:lnTo>
                  <a:cubicBezTo>
                    <a:pt x="11109" y="6431"/>
                    <a:pt x="11183" y="6357"/>
                    <a:pt x="11183" y="6266"/>
                  </a:cubicBezTo>
                  <a:cubicBezTo>
                    <a:pt x="11183" y="4914"/>
                    <a:pt x="10671" y="3564"/>
                    <a:pt x="9771" y="2553"/>
                  </a:cubicBezTo>
                  <a:lnTo>
                    <a:pt x="10471" y="1618"/>
                  </a:lnTo>
                  <a:cubicBezTo>
                    <a:pt x="10515" y="1453"/>
                    <a:pt x="10477" y="1371"/>
                    <a:pt x="10356" y="1371"/>
                  </a:cubicBezTo>
                  <a:cubicBezTo>
                    <a:pt x="10324" y="1371"/>
                    <a:pt x="10286" y="1376"/>
                    <a:pt x="10242" y="1388"/>
                  </a:cubicBezTo>
                  <a:lnTo>
                    <a:pt x="9877" y="1662"/>
                  </a:lnTo>
                  <a:cubicBezTo>
                    <a:pt x="8704" y="588"/>
                    <a:pt x="7187" y="0"/>
                    <a:pt x="5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63"/>
            <p:cNvSpPr/>
            <p:nvPr/>
          </p:nvSpPr>
          <p:spPr>
            <a:xfrm>
              <a:off x="849057" y="2903564"/>
              <a:ext cx="55288" cy="10854"/>
            </a:xfrm>
            <a:custGeom>
              <a:avLst/>
              <a:gdLst/>
              <a:ahLst/>
              <a:cxnLst/>
              <a:rect l="l" t="t" r="r" b="b"/>
              <a:pathLst>
                <a:path w="1686" h="331" extrusionOk="0">
                  <a:moveTo>
                    <a:pt x="165" y="1"/>
                  </a:moveTo>
                  <a:cubicBezTo>
                    <a:pt x="74" y="1"/>
                    <a:pt x="1" y="74"/>
                    <a:pt x="1" y="166"/>
                  </a:cubicBezTo>
                  <a:cubicBezTo>
                    <a:pt x="1" y="257"/>
                    <a:pt x="74" y="330"/>
                    <a:pt x="165" y="330"/>
                  </a:cubicBezTo>
                  <a:lnTo>
                    <a:pt x="1521" y="330"/>
                  </a:lnTo>
                  <a:cubicBezTo>
                    <a:pt x="1612" y="330"/>
                    <a:pt x="1685" y="257"/>
                    <a:pt x="1685" y="166"/>
                  </a:cubicBezTo>
                  <a:cubicBezTo>
                    <a:pt x="1685" y="74"/>
                    <a:pt x="1612" y="1"/>
                    <a:pt x="1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63"/>
            <p:cNvSpPr/>
            <p:nvPr/>
          </p:nvSpPr>
          <p:spPr>
            <a:xfrm>
              <a:off x="1160487" y="2881298"/>
              <a:ext cx="55288" cy="55288"/>
            </a:xfrm>
            <a:custGeom>
              <a:avLst/>
              <a:gdLst/>
              <a:ahLst/>
              <a:cxnLst/>
              <a:rect l="l" t="t" r="r" b="b"/>
              <a:pathLst>
                <a:path w="1686" h="1686" extrusionOk="0">
                  <a:moveTo>
                    <a:pt x="845" y="1"/>
                  </a:moveTo>
                  <a:cubicBezTo>
                    <a:pt x="754" y="1"/>
                    <a:pt x="680" y="74"/>
                    <a:pt x="680" y="165"/>
                  </a:cubicBezTo>
                  <a:lnTo>
                    <a:pt x="680" y="680"/>
                  </a:lnTo>
                  <a:lnTo>
                    <a:pt x="165" y="680"/>
                  </a:lnTo>
                  <a:cubicBezTo>
                    <a:pt x="74" y="680"/>
                    <a:pt x="1" y="753"/>
                    <a:pt x="1" y="845"/>
                  </a:cubicBezTo>
                  <a:cubicBezTo>
                    <a:pt x="1" y="936"/>
                    <a:pt x="74" y="1009"/>
                    <a:pt x="165" y="1009"/>
                  </a:cubicBezTo>
                  <a:lnTo>
                    <a:pt x="680" y="1009"/>
                  </a:lnTo>
                  <a:lnTo>
                    <a:pt x="680" y="1524"/>
                  </a:lnTo>
                  <a:cubicBezTo>
                    <a:pt x="680" y="1612"/>
                    <a:pt x="754" y="1686"/>
                    <a:pt x="845" y="1686"/>
                  </a:cubicBezTo>
                  <a:cubicBezTo>
                    <a:pt x="933" y="1686"/>
                    <a:pt x="1006" y="1612"/>
                    <a:pt x="1006" y="1524"/>
                  </a:cubicBezTo>
                  <a:lnTo>
                    <a:pt x="1006" y="1009"/>
                  </a:lnTo>
                  <a:lnTo>
                    <a:pt x="1521" y="1009"/>
                  </a:lnTo>
                  <a:cubicBezTo>
                    <a:pt x="1612" y="1009"/>
                    <a:pt x="1686" y="936"/>
                    <a:pt x="1686" y="845"/>
                  </a:cubicBezTo>
                  <a:cubicBezTo>
                    <a:pt x="1686" y="753"/>
                    <a:pt x="1612" y="680"/>
                    <a:pt x="1521" y="680"/>
                  </a:cubicBezTo>
                  <a:lnTo>
                    <a:pt x="1006" y="680"/>
                  </a:lnTo>
                  <a:lnTo>
                    <a:pt x="1006" y="165"/>
                  </a:lnTo>
                  <a:cubicBezTo>
                    <a:pt x="1006" y="74"/>
                    <a:pt x="933" y="1"/>
                    <a:pt x="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9" name="Google Shape;579;p63"/>
          <p:cNvSpPr txBox="1"/>
          <p:nvPr/>
        </p:nvSpPr>
        <p:spPr>
          <a:xfrm>
            <a:off x="351000" y="1994813"/>
            <a:ext cx="46623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In this case certain items can be regularly given to users, which users can only obtain in a certain time period, this can include regular ingame items or unique and new cosmetic items such as a unique emote awarded to users who completed a certain challenge during the event duration.</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r>
              <a:rPr lang="en-GB">
                <a:latin typeface="Quicksand"/>
                <a:ea typeface="Quicksand"/>
                <a:cs typeface="Quicksand"/>
                <a:sym typeface="Quicksand"/>
              </a:rPr>
              <a:t>Information about these time based challenges can be spread in the newsletter or emails to the player, sparking interest and even bring back retention of players who may not be regulars, in fear of losing out an opportunity.</a:t>
            </a:r>
            <a:endParaRPr>
              <a:latin typeface="Quicksand"/>
              <a:ea typeface="Quicksand"/>
              <a:cs typeface="Quicksand"/>
              <a:sym typeface="Quicksand"/>
            </a:endParaRPr>
          </a:p>
        </p:txBody>
      </p:sp>
      <p:cxnSp>
        <p:nvCxnSpPr>
          <p:cNvPr id="580" name="Google Shape;580;p63"/>
          <p:cNvCxnSpPr/>
          <p:nvPr/>
        </p:nvCxnSpPr>
        <p:spPr>
          <a:xfrm>
            <a:off x="6850163" y="1811173"/>
            <a:ext cx="421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64"/>
          <p:cNvSpPr txBox="1"/>
          <p:nvPr>
            <p:ph type="title"/>
          </p:nvPr>
        </p:nvSpPr>
        <p:spPr>
          <a:xfrm>
            <a:off x="3992510" y="1565802"/>
            <a:ext cx="3832200"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Referral System</a:t>
            </a:r>
            <a:endParaRPr lang="en-GB"/>
          </a:p>
        </p:txBody>
      </p:sp>
      <p:sp>
        <p:nvSpPr>
          <p:cNvPr id="586" name="Google Shape;586;p64"/>
          <p:cNvSpPr txBox="1"/>
          <p:nvPr>
            <p:ph type="title" idx="2"/>
          </p:nvPr>
        </p:nvSpPr>
        <p:spPr>
          <a:xfrm>
            <a:off x="2265764" y="1514510"/>
            <a:ext cx="3150900" cy="10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endParaRPr lang="en-GB"/>
          </a:p>
        </p:txBody>
      </p:sp>
      <p:cxnSp>
        <p:nvCxnSpPr>
          <p:cNvPr id="587" name="Google Shape;587;p64"/>
          <p:cNvCxnSpPr/>
          <p:nvPr/>
        </p:nvCxnSpPr>
        <p:spPr>
          <a:xfrm>
            <a:off x="4098835" y="2829451"/>
            <a:ext cx="910500" cy="0"/>
          </a:xfrm>
          <a:prstGeom prst="straightConnector1">
            <a:avLst/>
          </a:prstGeom>
          <a:noFill/>
          <a:ln w="9525" cap="flat" cmpd="sng">
            <a:solidFill>
              <a:schemeClr val="lt2"/>
            </a:solidFill>
            <a:prstDash val="solid"/>
            <a:round/>
            <a:headEnd type="none" w="med" len="med"/>
            <a:tailEnd type="none" w="med" len="med"/>
          </a:ln>
        </p:spPr>
      </p:cxnSp>
      <p:sp>
        <p:nvSpPr>
          <p:cNvPr id="588" name="Google Shape;588;p64"/>
          <p:cNvSpPr txBox="1"/>
          <p:nvPr/>
        </p:nvSpPr>
        <p:spPr>
          <a:xfrm>
            <a:off x="1891400" y="3065000"/>
            <a:ext cx="57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How do we get users to further the popularity of ethlas</a:t>
            </a:r>
            <a:endParaRPr>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5" name="Shape 345"/>
        <p:cNvGrpSpPr/>
        <p:nvPr/>
      </p:nvGrpSpPr>
      <p:grpSpPr>
        <a:xfrm>
          <a:off x="0" y="0"/>
          <a:ext cx="0" cy="0"/>
          <a:chOff x="0" y="0"/>
          <a:chExt cx="0" cy="0"/>
        </a:xfrm>
      </p:grpSpPr>
      <p:sp>
        <p:nvSpPr>
          <p:cNvPr id="346" name="Google Shape;346;p47"/>
          <p:cNvSpPr/>
          <p:nvPr/>
        </p:nvSpPr>
        <p:spPr>
          <a:xfrm>
            <a:off x="4408005" y="535000"/>
            <a:ext cx="4020900" cy="4073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47" name="Google Shape;347;p47"/>
          <p:cNvPicPr preferRelativeResize="0"/>
          <p:nvPr/>
        </p:nvPicPr>
        <p:blipFill rotWithShape="1">
          <a:blip r:embed="rId1"/>
          <a:srcRect l="22263" r="22257"/>
          <a:stretch>
            <a:fillRect/>
          </a:stretch>
        </p:blipFill>
        <p:spPr>
          <a:xfrm>
            <a:off x="4520636" y="647647"/>
            <a:ext cx="3795600" cy="3848400"/>
          </a:xfrm>
          <a:prstGeom prst="ellipse">
            <a:avLst/>
          </a:prstGeom>
          <a:noFill/>
          <a:ln>
            <a:noFill/>
          </a:ln>
        </p:spPr>
      </p:pic>
      <p:sp>
        <p:nvSpPr>
          <p:cNvPr id="348" name="Google Shape;348;p47"/>
          <p:cNvSpPr txBox="1"/>
          <p:nvPr>
            <p:ph type="title"/>
          </p:nvPr>
        </p:nvSpPr>
        <p:spPr>
          <a:xfrm>
            <a:off x="305650" y="1499175"/>
            <a:ext cx="3044700" cy="107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accent1"/>
                </a:solidFill>
              </a:rPr>
              <a:t>What is the goal of this strategy ?</a:t>
            </a:r>
            <a:endParaRPr lang="en-GB">
              <a:solidFill>
                <a:schemeClr val="accent1"/>
              </a:solidFill>
            </a:endParaRPr>
          </a:p>
        </p:txBody>
      </p:sp>
      <p:sp>
        <p:nvSpPr>
          <p:cNvPr id="349" name="Google Shape;349;p47"/>
          <p:cNvSpPr txBox="1"/>
          <p:nvPr>
            <p:ph type="subTitle" idx="1"/>
          </p:nvPr>
        </p:nvSpPr>
        <p:spPr>
          <a:xfrm>
            <a:off x="400950" y="2712425"/>
            <a:ext cx="25866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goal of this strategy is to hack user growth in the singapore region, this strategy is directed towards web2 users.</a:t>
            </a:r>
            <a:endParaRPr lang="en-GB"/>
          </a:p>
        </p:txBody>
      </p:sp>
      <p:sp>
        <p:nvSpPr>
          <p:cNvPr id="350" name="Google Shape;350;p47"/>
          <p:cNvSpPr/>
          <p:nvPr/>
        </p:nvSpPr>
        <p:spPr>
          <a:xfrm>
            <a:off x="4525312" y="647458"/>
            <a:ext cx="3795600" cy="3848400"/>
          </a:xfrm>
          <a:prstGeom prst="ellipse">
            <a:avLst/>
          </a:prstGeom>
          <a:solidFill>
            <a:srgbClr val="233294">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 name="Google Shape;351;p47"/>
          <p:cNvCxnSpPr/>
          <p:nvPr/>
        </p:nvCxnSpPr>
        <p:spPr>
          <a:xfrm>
            <a:off x="400942" y="2575886"/>
            <a:ext cx="421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92" name="Shape 592"/>
        <p:cNvGrpSpPr/>
        <p:nvPr/>
      </p:nvGrpSpPr>
      <p:grpSpPr>
        <a:xfrm>
          <a:off x="0" y="0"/>
          <a:ext cx="0" cy="0"/>
          <a:chOff x="0" y="0"/>
          <a:chExt cx="0" cy="0"/>
        </a:xfrm>
      </p:grpSpPr>
      <p:sp>
        <p:nvSpPr>
          <p:cNvPr id="593" name="Google Shape;593;p65"/>
          <p:cNvSpPr txBox="1"/>
          <p:nvPr/>
        </p:nvSpPr>
        <p:spPr>
          <a:xfrm>
            <a:off x="892300" y="602550"/>
            <a:ext cx="726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594" name="Google Shape;594;p65"/>
          <p:cNvSpPr txBox="1"/>
          <p:nvPr/>
        </p:nvSpPr>
        <p:spPr>
          <a:xfrm>
            <a:off x="963275" y="387150"/>
            <a:ext cx="684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Methods to encourage users into the referral program without incurring huge additional costs</a:t>
            </a:r>
            <a:endParaRPr>
              <a:latin typeface="Quicksand"/>
              <a:ea typeface="Quicksand"/>
              <a:cs typeface="Quicksand"/>
              <a:sym typeface="Quicksand"/>
            </a:endParaRPr>
          </a:p>
        </p:txBody>
      </p:sp>
      <p:graphicFrame>
        <p:nvGraphicFramePr>
          <p:cNvPr id="595" name="Google Shape;595;p65"/>
          <p:cNvGraphicFramePr/>
          <p:nvPr/>
        </p:nvGraphicFramePr>
        <p:xfrm>
          <a:off x="952500" y="1374250"/>
          <a:ext cx="3000000" cy="3000000"/>
        </p:xfrm>
        <a:graphic>
          <a:graphicData uri="http://schemas.openxmlformats.org/drawingml/2006/table">
            <a:tbl>
              <a:tblPr>
                <a:noFill/>
                <a:tableStyleId>{72305ABF-0963-4703-A4E8-87A70790B772}</a:tableStyleId>
              </a:tblPr>
              <a:tblGrid>
                <a:gridCol w="3619500"/>
                <a:gridCol w="3619500"/>
              </a:tblGrid>
              <a:tr h="789250">
                <a:tc>
                  <a:txBody>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Email nurture campaign</a:t>
                      </a:r>
                      <a:endParaRPr lang="en-GB" sz="2100">
                        <a:solidFill>
                          <a:schemeClr val="dk1"/>
                        </a:solidFill>
                        <a:latin typeface="Josefin Sans"/>
                        <a:ea typeface="Josefin Sans"/>
                        <a:cs typeface="Josefin Sans"/>
                        <a:sym typeface="Josefin Sans"/>
                      </a:endParaRPr>
                    </a:p>
                  </a:txBody>
                  <a:tcPr marL="91425" marR="91425" marT="91425" marB="91425"/>
                </a:tc>
                <a:tc>
                  <a:txBody>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Cosmetic Items Rewards</a:t>
                      </a:r>
                      <a:endParaRPr lang="en-GB" sz="2100">
                        <a:solidFill>
                          <a:schemeClr val="dk1"/>
                        </a:solidFill>
                        <a:latin typeface="Josefin Sans"/>
                        <a:ea typeface="Josefin Sans"/>
                        <a:cs typeface="Josefin Sans"/>
                        <a:sym typeface="Josefin Sans"/>
                      </a:endParaRPr>
                    </a:p>
                  </a:txBody>
                  <a:tcPr marL="91425" marR="91425" marT="91425" marB="91425"/>
                </a:tc>
              </a:tr>
              <a:tr h="789250">
                <a:tc>
                  <a:txBody>
                    <a:bodyPr/>
                    <a:lstStyle/>
                    <a:p>
                      <a:pPr marL="0" lvl="0" indent="0" algn="l" rtl="0">
                        <a:spcBef>
                          <a:spcPts val="0"/>
                        </a:spcBef>
                        <a:spcAft>
                          <a:spcPts val="0"/>
                        </a:spcAft>
                        <a:buNone/>
                      </a:pPr>
                      <a:r>
                        <a:rPr lang="en-GB"/>
                        <a:t>An Email nurture campaign to engage and explain the referral program and other opportunities gained by the user referring a friend, Emails can also be used to follow up the status of referrals.</a:t>
                      </a:r>
                      <a:endParaRPr lang="en-GB"/>
                    </a:p>
                  </a:txBody>
                  <a:tcPr marL="91425" marR="91425" marT="91425" marB="91425"/>
                </a:tc>
                <a:tc>
                  <a:txBody>
                    <a:bodyPr/>
                    <a:lstStyle/>
                    <a:p>
                      <a:pPr marL="0" lvl="0" indent="0" algn="l" rtl="0">
                        <a:spcBef>
                          <a:spcPts val="0"/>
                        </a:spcBef>
                        <a:spcAft>
                          <a:spcPts val="0"/>
                        </a:spcAft>
                        <a:buNone/>
                      </a:pPr>
                      <a:r>
                        <a:rPr lang="en-GB"/>
                        <a:t>Cosmetic Items, here refers to Any objects items not affiliated with the cryptocurrency.</a:t>
                      </a:r>
                      <a:endParaRPr lang="en-GB"/>
                    </a:p>
                    <a:p>
                      <a:pPr marL="0" lvl="0" indent="0" algn="l" rtl="0">
                        <a:spcBef>
                          <a:spcPts val="0"/>
                        </a:spcBef>
                        <a:spcAft>
                          <a:spcPts val="0"/>
                        </a:spcAft>
                        <a:buNone/>
                      </a:pPr>
                    </a:p>
                    <a:p>
                      <a:pPr marL="0" lvl="0" indent="0" algn="l" rtl="0">
                        <a:spcBef>
                          <a:spcPts val="0"/>
                        </a:spcBef>
                        <a:spcAft>
                          <a:spcPts val="0"/>
                        </a:spcAft>
                        <a:buNone/>
                      </a:pPr>
                      <a:r>
                        <a:rPr lang="en-GB"/>
                        <a:t>For example: providing a Badge or ‘a free spin’ to players who join refer ethlas to a friend.</a:t>
                      </a:r>
                      <a:endParaRPr lang="en-GB"/>
                    </a:p>
                  </a:txBody>
                  <a:tcPr marL="91425" marR="91425" marT="91425" marB="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99" name="Shape 599"/>
        <p:cNvGrpSpPr/>
        <p:nvPr/>
      </p:nvGrpSpPr>
      <p:grpSpPr>
        <a:xfrm>
          <a:off x="0" y="0"/>
          <a:ext cx="0" cy="0"/>
          <a:chOff x="0" y="0"/>
          <a:chExt cx="0" cy="0"/>
        </a:xfrm>
      </p:grpSpPr>
      <p:sp>
        <p:nvSpPr>
          <p:cNvPr id="600" name="Google Shape;600;p66"/>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a:latin typeface="Quicksand"/>
                <a:ea typeface="Quicksand"/>
                <a:cs typeface="Quicksand"/>
                <a:sym typeface="Quicksand"/>
              </a:rPr>
              <a:t>Providing benefits to users for referrals without making loss:</a:t>
            </a:r>
            <a:endParaRPr sz="1400">
              <a:latin typeface="Quicksand"/>
              <a:ea typeface="Quicksand"/>
              <a:cs typeface="Quicksand"/>
              <a:sym typeface="Quicksand"/>
            </a:endParaRPr>
          </a:p>
          <a:p>
            <a:pPr marL="0" lvl="0" indent="0" algn="l" rtl="0">
              <a:spcBef>
                <a:spcPts val="0"/>
              </a:spcBef>
              <a:spcAft>
                <a:spcPts val="0"/>
              </a:spcAft>
              <a:buNone/>
            </a:pPr>
            <a:endParaRPr>
              <a:solidFill>
                <a:schemeClr val="accent1"/>
              </a:solidFill>
            </a:endParaRPr>
          </a:p>
        </p:txBody>
      </p:sp>
      <p:sp>
        <p:nvSpPr>
          <p:cNvPr id="601" name="Google Shape;601;p66"/>
          <p:cNvSpPr txBox="1"/>
          <p:nvPr/>
        </p:nvSpPr>
        <p:spPr>
          <a:xfrm>
            <a:off x="890725" y="1065375"/>
            <a:ext cx="7708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This ‘1 free spin’ opportunity can be provided to the user after a referral, a cheaper alternative to encourage referrals in comparison to xgems. Instead Xgems can be rewarded to users after a certain amount of referrals. </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p:txBody>
      </p:sp>
      <p:pic>
        <p:nvPicPr>
          <p:cNvPr id="602" name="Google Shape;602;p66"/>
          <p:cNvPicPr preferRelativeResize="0"/>
          <p:nvPr/>
        </p:nvPicPr>
        <p:blipFill>
          <a:blip r:embed="rId1"/>
          <a:stretch>
            <a:fillRect/>
          </a:stretch>
        </p:blipFill>
        <p:spPr>
          <a:xfrm>
            <a:off x="1073125" y="2518525"/>
            <a:ext cx="6786200" cy="207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06" name="Shape 606"/>
        <p:cNvGrpSpPr/>
        <p:nvPr/>
      </p:nvGrpSpPr>
      <p:grpSpPr>
        <a:xfrm>
          <a:off x="0" y="0"/>
          <a:ext cx="0" cy="0"/>
          <a:chOff x="0" y="0"/>
          <a:chExt cx="0" cy="0"/>
        </a:xfrm>
      </p:grpSpPr>
      <p:sp>
        <p:nvSpPr>
          <p:cNvPr id="607" name="Google Shape;607;p67"/>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100">
                <a:latin typeface="Bebas Neue"/>
                <a:ea typeface="Bebas Neue"/>
                <a:cs typeface="Bebas Neue"/>
                <a:sym typeface="Bebas Neue"/>
              </a:rPr>
              <a:t>Providing benefits to users for referrals without making loss:</a:t>
            </a:r>
            <a:endParaRPr sz="2100">
              <a:latin typeface="Bebas Neue"/>
              <a:ea typeface="Bebas Neue"/>
              <a:cs typeface="Bebas Neue"/>
              <a:sym typeface="Bebas Neue"/>
            </a:endParaRPr>
          </a:p>
          <a:p>
            <a:pPr marL="0" lvl="0" indent="0" algn="l" rtl="0">
              <a:spcBef>
                <a:spcPts val="0"/>
              </a:spcBef>
              <a:spcAft>
                <a:spcPts val="0"/>
              </a:spcAft>
              <a:buNone/>
            </a:pPr>
            <a:endParaRPr sz="3200">
              <a:solidFill>
                <a:schemeClr val="accent1"/>
              </a:solidFill>
              <a:latin typeface="Bebas Neue"/>
              <a:ea typeface="Bebas Neue"/>
              <a:cs typeface="Bebas Neue"/>
              <a:sym typeface="Bebas Neue"/>
            </a:endParaRPr>
          </a:p>
        </p:txBody>
      </p:sp>
      <p:sp>
        <p:nvSpPr>
          <p:cNvPr id="608" name="Google Shape;608;p67"/>
          <p:cNvSpPr txBox="1"/>
          <p:nvPr>
            <p:ph type="subTitle" idx="1"/>
          </p:nvPr>
        </p:nvSpPr>
        <p:spPr>
          <a:xfrm>
            <a:off x="117125" y="1912175"/>
            <a:ext cx="4341300" cy="1840500"/>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GB" sz="1500"/>
              <a:t>One interesting area of ethlas I discovered can be benefitted was the use of cosmetic goods which do not directly correlate with gems or xgems as to not make a loss</a:t>
            </a:r>
            <a:endParaRPr sz="1500"/>
          </a:p>
          <a:p>
            <a:pPr marL="457200" lvl="0" indent="0" algn="l" rtl="0">
              <a:spcBef>
                <a:spcPts val="1000"/>
              </a:spcBef>
              <a:spcAft>
                <a:spcPts val="0"/>
              </a:spcAft>
              <a:buNone/>
            </a:pPr>
            <a:endParaRPr sz="1500"/>
          </a:p>
          <a:p>
            <a:pPr marL="457200" lvl="0" indent="0" algn="l" rtl="0">
              <a:spcBef>
                <a:spcPts val="0"/>
              </a:spcBef>
              <a:spcAft>
                <a:spcPts val="0"/>
              </a:spcAft>
              <a:buNone/>
            </a:pPr>
            <a:br>
              <a:rPr lang="en-GB" sz="1500"/>
            </a:br>
            <a:endParaRPr sz="1500"/>
          </a:p>
        </p:txBody>
      </p:sp>
      <p:sp>
        <p:nvSpPr>
          <p:cNvPr id="609" name="Google Shape;609;p67"/>
          <p:cNvSpPr txBox="1"/>
          <p:nvPr>
            <p:ph type="subTitle" idx="2"/>
          </p:nvPr>
        </p:nvSpPr>
        <p:spPr>
          <a:xfrm>
            <a:off x="4638200" y="1433175"/>
            <a:ext cx="3785700" cy="18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endParaRPr sz="1500"/>
          </a:p>
          <a:p>
            <a:pPr marL="457200" lvl="0" indent="0" algn="l" rtl="0">
              <a:spcBef>
                <a:spcPts val="0"/>
              </a:spcBef>
              <a:spcAft>
                <a:spcPts val="0"/>
              </a:spcAft>
              <a:buNone/>
            </a:pPr>
            <a:r>
              <a:rPr lang="en-GB" sz="1500"/>
              <a:t>Simple implementations of this method can reduce effort and costs when rewarding players on referral</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GB" sz="1500"/>
              <a:t>Awarding the player who refers a friend with a badge as a reward can be achieved in the short run </a:t>
            </a:r>
            <a:endParaRPr sz="1500"/>
          </a:p>
          <a:p>
            <a:pPr marL="457200" lvl="0" indent="-323850" algn="l" rtl="0">
              <a:spcBef>
                <a:spcPts val="0"/>
              </a:spcBef>
              <a:spcAft>
                <a:spcPts val="0"/>
              </a:spcAft>
              <a:buSzPts val="1500"/>
              <a:buChar char="○"/>
            </a:pPr>
            <a:r>
              <a:rPr lang="en-GB" sz="1500"/>
              <a:t>Unlocking a unique emote after a successful referral</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1000"/>
              </a:spcBef>
              <a:spcAft>
                <a:spcPts val="0"/>
              </a:spcAft>
              <a:buNone/>
            </a:pPr>
            <a:endParaRPr sz="1500"/>
          </a:p>
        </p:txBody>
      </p:sp>
      <p:cxnSp>
        <p:nvCxnSpPr>
          <p:cNvPr id="610" name="Google Shape;610;p67"/>
          <p:cNvCxnSpPr/>
          <p:nvPr/>
        </p:nvCxnSpPr>
        <p:spPr>
          <a:xfrm>
            <a:off x="4458425" y="1107700"/>
            <a:ext cx="12600" cy="3815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14" name="Shape 614"/>
        <p:cNvGrpSpPr/>
        <p:nvPr/>
      </p:nvGrpSpPr>
      <p:grpSpPr>
        <a:xfrm>
          <a:off x="0" y="0"/>
          <a:ext cx="0" cy="0"/>
          <a:chOff x="0" y="0"/>
          <a:chExt cx="0" cy="0"/>
        </a:xfrm>
      </p:grpSpPr>
      <p:sp>
        <p:nvSpPr>
          <p:cNvPr id="615" name="Google Shape;615;p68"/>
          <p:cNvSpPr txBox="1"/>
          <p:nvPr>
            <p:ph type="title"/>
          </p:nvPr>
        </p:nvSpPr>
        <p:spPr>
          <a:xfrm>
            <a:off x="715050" y="535000"/>
            <a:ext cx="7713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Badge/Emote distribution chart</a:t>
            </a:r>
            <a:endParaRPr lang="en-GB">
              <a:solidFill>
                <a:schemeClr val="accent1"/>
              </a:solidFill>
            </a:endParaRPr>
          </a:p>
        </p:txBody>
      </p:sp>
      <p:cxnSp>
        <p:nvCxnSpPr>
          <p:cNvPr id="616" name="Google Shape;616;p68"/>
          <p:cNvCxnSpPr>
            <a:stCxn id="617" idx="2"/>
            <a:endCxn id="618" idx="0"/>
          </p:cNvCxnSpPr>
          <p:nvPr/>
        </p:nvCxnSpPr>
        <p:spPr>
          <a:xfrm rot="-5400000" flipH="1">
            <a:off x="5148950" y="1316920"/>
            <a:ext cx="456900" cy="1610700"/>
          </a:xfrm>
          <a:prstGeom prst="bentConnector3">
            <a:avLst>
              <a:gd name="adj1" fmla="val 49945"/>
            </a:avLst>
          </a:prstGeom>
          <a:noFill/>
          <a:ln w="9525" cap="flat" cmpd="sng">
            <a:solidFill>
              <a:schemeClr val="lt2"/>
            </a:solidFill>
            <a:prstDash val="solid"/>
            <a:round/>
            <a:headEnd type="none" w="sm" len="sm"/>
            <a:tailEnd type="none" w="sm" len="sm"/>
          </a:ln>
        </p:spPr>
      </p:cxnSp>
      <p:cxnSp>
        <p:nvCxnSpPr>
          <p:cNvPr id="619" name="Google Shape;619;p68"/>
          <p:cNvCxnSpPr>
            <a:stCxn id="620" idx="0"/>
            <a:endCxn id="617" idx="2"/>
          </p:cNvCxnSpPr>
          <p:nvPr/>
        </p:nvCxnSpPr>
        <p:spPr>
          <a:xfrm rot="-5400000">
            <a:off x="3538251" y="1316950"/>
            <a:ext cx="456900" cy="1610400"/>
          </a:xfrm>
          <a:prstGeom prst="bentConnector3">
            <a:avLst>
              <a:gd name="adj1" fmla="val 49945"/>
            </a:avLst>
          </a:prstGeom>
          <a:noFill/>
          <a:ln w="9525" cap="flat" cmpd="sng">
            <a:solidFill>
              <a:schemeClr val="lt2"/>
            </a:solidFill>
            <a:prstDash val="solid"/>
            <a:round/>
            <a:headEnd type="none" w="sm" len="sm"/>
            <a:tailEnd type="none" w="sm" len="sm"/>
          </a:ln>
        </p:spPr>
      </p:cxnSp>
      <p:cxnSp>
        <p:nvCxnSpPr>
          <p:cNvPr id="621" name="Google Shape;621;p68"/>
          <p:cNvCxnSpPr>
            <a:stCxn id="620" idx="2"/>
          </p:cNvCxnSpPr>
          <p:nvPr/>
        </p:nvCxnSpPr>
        <p:spPr>
          <a:xfrm rot="-5400000" flipH="1">
            <a:off x="2905101" y="2849200"/>
            <a:ext cx="1059300" cy="94650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22" name="Google Shape;622;p68"/>
          <p:cNvCxnSpPr/>
          <p:nvPr/>
        </p:nvCxnSpPr>
        <p:spPr>
          <a:xfrm rot="-5400000">
            <a:off x="2061050" y="2967550"/>
            <a:ext cx="1091100" cy="70980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23" name="Google Shape;623;p68"/>
          <p:cNvCxnSpPr>
            <a:stCxn id="618" idx="2"/>
            <a:endCxn id="624" idx="0"/>
          </p:cNvCxnSpPr>
          <p:nvPr/>
        </p:nvCxnSpPr>
        <p:spPr>
          <a:xfrm rot="-5400000" flipH="1">
            <a:off x="5934052" y="3041350"/>
            <a:ext cx="1120500" cy="623400"/>
          </a:xfrm>
          <a:prstGeom prst="bentConnector3">
            <a:avLst>
              <a:gd name="adj1" fmla="val 49995"/>
            </a:avLst>
          </a:prstGeom>
          <a:noFill/>
          <a:ln w="9525" cap="flat" cmpd="sng">
            <a:solidFill>
              <a:schemeClr val="lt2"/>
            </a:solidFill>
            <a:prstDash val="solid"/>
            <a:round/>
            <a:headEnd type="none" w="sm" len="sm"/>
            <a:tailEnd type="none" w="sm" len="sm"/>
          </a:ln>
        </p:spPr>
      </p:cxnSp>
      <p:cxnSp>
        <p:nvCxnSpPr>
          <p:cNvPr id="625" name="Google Shape;625;p68"/>
          <p:cNvCxnSpPr>
            <a:stCxn id="626" idx="0"/>
            <a:endCxn id="618" idx="2"/>
          </p:cNvCxnSpPr>
          <p:nvPr/>
        </p:nvCxnSpPr>
        <p:spPr>
          <a:xfrm rot="-5400000">
            <a:off x="5310573" y="3041238"/>
            <a:ext cx="1120500" cy="623400"/>
          </a:xfrm>
          <a:prstGeom prst="bentConnector3">
            <a:avLst>
              <a:gd name="adj1" fmla="val 49995"/>
            </a:avLst>
          </a:prstGeom>
          <a:noFill/>
          <a:ln w="9525" cap="flat" cmpd="sng">
            <a:solidFill>
              <a:schemeClr val="lt2"/>
            </a:solidFill>
            <a:prstDash val="solid"/>
            <a:round/>
            <a:headEnd type="none" w="sm" len="sm"/>
            <a:tailEnd type="none" w="sm" len="sm"/>
          </a:ln>
        </p:spPr>
      </p:cxnSp>
      <p:sp>
        <p:nvSpPr>
          <p:cNvPr id="627" name="Google Shape;627;p68"/>
          <p:cNvSpPr/>
          <p:nvPr/>
        </p:nvSpPr>
        <p:spPr>
          <a:xfrm>
            <a:off x="3381657" y="3867988"/>
            <a:ext cx="1134000" cy="4422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USER5</a:t>
            </a:r>
            <a:endParaRPr>
              <a:solidFill>
                <a:schemeClr val="dk1"/>
              </a:solidFill>
              <a:latin typeface="Quicksand"/>
              <a:ea typeface="Quicksand"/>
              <a:cs typeface="Quicksand"/>
              <a:sym typeface="Quicksand"/>
            </a:endParaRPr>
          </a:p>
        </p:txBody>
      </p:sp>
      <p:sp>
        <p:nvSpPr>
          <p:cNvPr id="626" name="Google Shape;626;p68"/>
          <p:cNvSpPr/>
          <p:nvPr/>
        </p:nvSpPr>
        <p:spPr>
          <a:xfrm>
            <a:off x="4992123" y="3913188"/>
            <a:ext cx="1134000" cy="4422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USER6</a:t>
            </a:r>
            <a:endParaRPr>
              <a:solidFill>
                <a:schemeClr val="dk1"/>
              </a:solidFill>
              <a:latin typeface="Quicksand"/>
              <a:ea typeface="Quicksand"/>
              <a:cs typeface="Quicksand"/>
              <a:sym typeface="Quicksand"/>
            </a:endParaRPr>
          </a:p>
        </p:txBody>
      </p:sp>
      <p:sp>
        <p:nvSpPr>
          <p:cNvPr id="624" name="Google Shape;624;p68"/>
          <p:cNvSpPr/>
          <p:nvPr/>
        </p:nvSpPr>
        <p:spPr>
          <a:xfrm>
            <a:off x="6238941" y="3913188"/>
            <a:ext cx="1134000" cy="4422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USER7</a:t>
            </a:r>
            <a:endParaRPr>
              <a:solidFill>
                <a:schemeClr val="dk1"/>
              </a:solidFill>
              <a:latin typeface="Quicksand"/>
              <a:ea typeface="Quicksand"/>
              <a:cs typeface="Quicksand"/>
              <a:sym typeface="Quicksand"/>
            </a:endParaRPr>
          </a:p>
        </p:txBody>
      </p:sp>
      <p:sp>
        <p:nvSpPr>
          <p:cNvPr id="618" name="Google Shape;618;p68"/>
          <p:cNvSpPr/>
          <p:nvPr/>
        </p:nvSpPr>
        <p:spPr>
          <a:xfrm>
            <a:off x="5377552" y="2350600"/>
            <a:ext cx="1610100" cy="442200"/>
          </a:xfrm>
          <a:prstGeom prst="roundRect">
            <a:avLst>
              <a:gd name="adj" fmla="val 50000"/>
            </a:avLst>
          </a:prstGeom>
          <a:solidFill>
            <a:srgbClr val="97A4FF">
              <a:alpha val="2402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USER3</a:t>
            </a:r>
            <a:endParaRPr sz="2100">
              <a:solidFill>
                <a:schemeClr val="dk1"/>
              </a:solidFill>
              <a:latin typeface="Josefin Sans"/>
              <a:ea typeface="Josefin Sans"/>
              <a:cs typeface="Josefin Sans"/>
              <a:sym typeface="Josefin Sans"/>
            </a:endParaRPr>
          </a:p>
        </p:txBody>
      </p:sp>
      <p:sp>
        <p:nvSpPr>
          <p:cNvPr id="620" name="Google Shape;620;p68"/>
          <p:cNvSpPr/>
          <p:nvPr/>
        </p:nvSpPr>
        <p:spPr>
          <a:xfrm>
            <a:off x="2156451" y="2350600"/>
            <a:ext cx="1610100" cy="442200"/>
          </a:xfrm>
          <a:prstGeom prst="roundRect">
            <a:avLst>
              <a:gd name="adj" fmla="val 50000"/>
            </a:avLst>
          </a:prstGeom>
          <a:solidFill>
            <a:srgbClr val="97A4FF">
              <a:alpha val="2402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USER2</a:t>
            </a:r>
            <a:endParaRPr sz="2100">
              <a:solidFill>
                <a:schemeClr val="dk1"/>
              </a:solidFill>
              <a:latin typeface="Josefin Sans"/>
              <a:ea typeface="Josefin Sans"/>
              <a:cs typeface="Josefin Sans"/>
              <a:sym typeface="Josefin Sans"/>
            </a:endParaRPr>
          </a:p>
        </p:txBody>
      </p:sp>
      <p:sp>
        <p:nvSpPr>
          <p:cNvPr id="617" name="Google Shape;617;p68"/>
          <p:cNvSpPr/>
          <p:nvPr/>
        </p:nvSpPr>
        <p:spPr>
          <a:xfrm>
            <a:off x="4005050" y="1451620"/>
            <a:ext cx="1134000" cy="442200"/>
          </a:xfrm>
          <a:prstGeom prst="roundRect">
            <a:avLst>
              <a:gd name="adj" fmla="val 50000"/>
            </a:avLst>
          </a:prstGeom>
          <a:solidFill>
            <a:srgbClr val="233294">
              <a:alpha val="2011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USER1</a:t>
            </a:r>
            <a:endParaRPr sz="2100">
              <a:solidFill>
                <a:schemeClr val="dk1"/>
              </a:solidFill>
              <a:latin typeface="Josefin Sans"/>
              <a:ea typeface="Josefin Sans"/>
              <a:cs typeface="Josefin Sans"/>
              <a:sym typeface="Josefin Sans"/>
            </a:endParaRPr>
          </a:p>
        </p:txBody>
      </p:sp>
      <p:sp>
        <p:nvSpPr>
          <p:cNvPr id="628" name="Google Shape;628;p68"/>
          <p:cNvSpPr/>
          <p:nvPr/>
        </p:nvSpPr>
        <p:spPr>
          <a:xfrm>
            <a:off x="1771164" y="3867988"/>
            <a:ext cx="1134000" cy="4422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USER4</a:t>
            </a:r>
            <a:endParaRPr>
              <a:solidFill>
                <a:schemeClr val="dk1"/>
              </a:solidFill>
              <a:latin typeface="Quicksand"/>
              <a:ea typeface="Quicksand"/>
              <a:cs typeface="Quicksand"/>
              <a:sym typeface="Quicksand"/>
            </a:endParaRPr>
          </a:p>
        </p:txBody>
      </p:sp>
      <p:sp>
        <p:nvSpPr>
          <p:cNvPr id="629" name="Google Shape;629;p68"/>
          <p:cNvSpPr txBox="1"/>
          <p:nvPr/>
        </p:nvSpPr>
        <p:spPr>
          <a:xfrm>
            <a:off x="-209625" y="3754000"/>
            <a:ext cx="220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Both user 2&amp;3 would receive badge and rewards at this point</a:t>
            </a:r>
            <a:endParaRPr>
              <a:solidFill>
                <a:schemeClr val="dk1"/>
              </a:solidFill>
              <a:latin typeface="Quicksand"/>
              <a:ea typeface="Quicksand"/>
              <a:cs typeface="Quicksand"/>
              <a:sym typeface="Quicksand"/>
            </a:endParaRPr>
          </a:p>
        </p:txBody>
      </p:sp>
      <p:sp>
        <p:nvSpPr>
          <p:cNvPr id="630" name="Google Shape;630;p68"/>
          <p:cNvSpPr txBox="1"/>
          <p:nvPr/>
        </p:nvSpPr>
        <p:spPr>
          <a:xfrm>
            <a:off x="7069513" y="2202650"/>
            <a:ext cx="220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dk1"/>
                </a:solidFill>
                <a:latin typeface="Quicksand"/>
                <a:ea typeface="Quicksand"/>
                <a:cs typeface="Quicksand"/>
                <a:sym typeface="Quicksand"/>
              </a:rPr>
              <a:t>User 1 would receive Badge at this stage </a:t>
            </a:r>
            <a:endParaRPr>
              <a:solidFill>
                <a:schemeClr val="dk1"/>
              </a:solidFill>
              <a:latin typeface="Quicksand"/>
              <a:ea typeface="Quicksand"/>
              <a:cs typeface="Quicksand"/>
              <a:sym typeface="Quicksa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34" name="Shape 634"/>
        <p:cNvGrpSpPr/>
        <p:nvPr/>
      </p:nvGrpSpPr>
      <p:grpSpPr>
        <a:xfrm>
          <a:off x="0" y="0"/>
          <a:ext cx="0" cy="0"/>
          <a:chOff x="0" y="0"/>
          <a:chExt cx="0" cy="0"/>
        </a:xfrm>
      </p:grpSpPr>
      <p:sp>
        <p:nvSpPr>
          <p:cNvPr id="635" name="Google Shape;635;p69"/>
          <p:cNvSpPr txBox="1"/>
          <p:nvPr>
            <p:ph type="title"/>
          </p:nvPr>
        </p:nvSpPr>
        <p:spPr>
          <a:xfrm>
            <a:off x="1747995" y="1842550"/>
            <a:ext cx="5889600" cy="11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End of this presentation</a:t>
            </a:r>
            <a:endParaRPr lang="en-GB"/>
          </a:p>
        </p:txBody>
      </p:sp>
      <p:cxnSp>
        <p:nvCxnSpPr>
          <p:cNvPr id="636" name="Google Shape;636;p69"/>
          <p:cNvCxnSpPr/>
          <p:nvPr/>
        </p:nvCxnSpPr>
        <p:spPr>
          <a:xfrm>
            <a:off x="2787400" y="2827775"/>
            <a:ext cx="3649500" cy="0"/>
          </a:xfrm>
          <a:prstGeom prst="straightConnector1">
            <a:avLst/>
          </a:prstGeom>
          <a:noFill/>
          <a:ln w="9525" cap="flat" cmpd="sng">
            <a:solidFill>
              <a:schemeClr val="lt2"/>
            </a:solidFill>
            <a:prstDash val="solid"/>
            <a:round/>
            <a:headEnd type="none" w="med" len="med"/>
            <a:tailEnd type="none" w="med" len="med"/>
          </a:ln>
        </p:spPr>
      </p:cxnSp>
      <p:sp>
        <p:nvSpPr>
          <p:cNvPr id="637" name="Google Shape;637;p69"/>
          <p:cNvSpPr txBox="1"/>
          <p:nvPr/>
        </p:nvSpPr>
        <p:spPr>
          <a:xfrm>
            <a:off x="1891400" y="3461975"/>
            <a:ext cx="57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715050" y="561200"/>
            <a:ext cx="77139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4 main steps into the growth hacking process                following a lean marketing model </a:t>
            </a:r>
            <a:endParaRPr lang="en-GB">
              <a:solidFill>
                <a:schemeClr val="accent1"/>
              </a:solidFill>
            </a:endParaRPr>
          </a:p>
          <a:p>
            <a:pPr marL="0" lvl="0" indent="0" algn="ctr" rtl="0">
              <a:spcBef>
                <a:spcPts val="0"/>
              </a:spcBef>
              <a:spcAft>
                <a:spcPts val="0"/>
              </a:spcAft>
              <a:buNone/>
            </a:pPr>
            <a:endParaRPr>
              <a:solidFill>
                <a:schemeClr val="accent1"/>
              </a:solidFill>
            </a:endParaRPr>
          </a:p>
        </p:txBody>
      </p:sp>
      <p:grpSp>
        <p:nvGrpSpPr>
          <p:cNvPr id="357" name="Google Shape;357;p48"/>
          <p:cNvGrpSpPr/>
          <p:nvPr/>
        </p:nvGrpSpPr>
        <p:grpSpPr>
          <a:xfrm>
            <a:off x="3333918" y="2521636"/>
            <a:ext cx="921469" cy="1210359"/>
            <a:chOff x="3969644" y="2440153"/>
            <a:chExt cx="225900" cy="296729"/>
          </a:xfrm>
        </p:grpSpPr>
        <p:cxnSp>
          <p:nvCxnSpPr>
            <p:cNvPr id="358" name="Google Shape;358;p48"/>
            <p:cNvCxnSpPr>
              <a:stCxn id="359" idx="4"/>
              <a:endCxn id="360" idx="0"/>
            </p:cNvCxnSpPr>
            <p:nvPr/>
          </p:nvCxnSpPr>
          <p:spPr>
            <a:xfrm>
              <a:off x="4082621" y="2637282"/>
              <a:ext cx="0" cy="99600"/>
            </a:xfrm>
            <a:prstGeom prst="straightConnector1">
              <a:avLst/>
            </a:prstGeom>
            <a:noFill/>
            <a:ln w="9525" cap="flat" cmpd="sng">
              <a:solidFill>
                <a:schemeClr val="lt2"/>
              </a:solidFill>
              <a:prstDash val="solid"/>
              <a:round/>
              <a:headEnd type="none" w="med" len="med"/>
              <a:tailEnd type="none" w="med" len="med"/>
            </a:ln>
          </p:spPr>
        </p:cxnSp>
        <p:sp>
          <p:nvSpPr>
            <p:cNvPr id="361" name="Google Shape;361;p48"/>
            <p:cNvSpPr/>
            <p:nvPr/>
          </p:nvSpPr>
          <p:spPr>
            <a:xfrm>
              <a:off x="3969644" y="2440153"/>
              <a:ext cx="225900" cy="225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48"/>
            <p:cNvSpPr/>
            <p:nvPr/>
          </p:nvSpPr>
          <p:spPr>
            <a:xfrm>
              <a:off x="3998471" y="2468982"/>
              <a:ext cx="168300" cy="1683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2</a:t>
              </a:r>
              <a:endParaRPr sz="2100">
                <a:solidFill>
                  <a:schemeClr val="dk1"/>
                </a:solidFill>
                <a:latin typeface="Josefin Sans"/>
                <a:ea typeface="Josefin Sans"/>
                <a:cs typeface="Josefin Sans"/>
                <a:sym typeface="Josefin Sans"/>
              </a:endParaRPr>
            </a:p>
          </p:txBody>
        </p:sp>
      </p:grpSp>
      <p:grpSp>
        <p:nvGrpSpPr>
          <p:cNvPr id="362" name="Google Shape;362;p48"/>
          <p:cNvGrpSpPr/>
          <p:nvPr/>
        </p:nvGrpSpPr>
        <p:grpSpPr>
          <a:xfrm>
            <a:off x="4970836" y="2115488"/>
            <a:ext cx="920245" cy="1326371"/>
            <a:chOff x="4370776" y="2340582"/>
            <a:chExt cx="225600" cy="325171"/>
          </a:xfrm>
        </p:grpSpPr>
        <p:cxnSp>
          <p:nvCxnSpPr>
            <p:cNvPr id="363" name="Google Shape;363;p48"/>
            <p:cNvCxnSpPr>
              <a:stCxn id="364" idx="0"/>
              <a:endCxn id="365" idx="2"/>
            </p:cNvCxnSpPr>
            <p:nvPr/>
          </p:nvCxnSpPr>
          <p:spPr>
            <a:xfrm rot="10800000">
              <a:off x="4483302" y="2340582"/>
              <a:ext cx="300" cy="128400"/>
            </a:xfrm>
            <a:prstGeom prst="straightConnector1">
              <a:avLst/>
            </a:prstGeom>
            <a:noFill/>
            <a:ln w="9525" cap="flat" cmpd="sng">
              <a:solidFill>
                <a:schemeClr val="lt2"/>
              </a:solidFill>
              <a:prstDash val="solid"/>
              <a:round/>
              <a:headEnd type="none" w="med" len="med"/>
              <a:tailEnd type="none" w="med" len="med"/>
            </a:ln>
          </p:spPr>
        </p:cxnSp>
        <p:sp>
          <p:nvSpPr>
            <p:cNvPr id="366" name="Google Shape;366;p48"/>
            <p:cNvSpPr/>
            <p:nvPr/>
          </p:nvSpPr>
          <p:spPr>
            <a:xfrm>
              <a:off x="4370776"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48"/>
            <p:cNvSpPr/>
            <p:nvPr/>
          </p:nvSpPr>
          <p:spPr>
            <a:xfrm>
              <a:off x="4399602" y="2468982"/>
              <a:ext cx="168000" cy="1680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3</a:t>
              </a:r>
              <a:endParaRPr lang="en-GB" sz="2100">
                <a:solidFill>
                  <a:schemeClr val="dk1"/>
                </a:solidFill>
                <a:latin typeface="Josefin Sans"/>
                <a:ea typeface="Josefin Sans"/>
                <a:cs typeface="Josefin Sans"/>
                <a:sym typeface="Josefin Sans"/>
              </a:endParaRPr>
            </a:p>
          </p:txBody>
        </p:sp>
      </p:grpSp>
      <p:grpSp>
        <p:nvGrpSpPr>
          <p:cNvPr id="367" name="Google Shape;367;p48"/>
          <p:cNvGrpSpPr/>
          <p:nvPr/>
        </p:nvGrpSpPr>
        <p:grpSpPr>
          <a:xfrm>
            <a:off x="6606530" y="2521636"/>
            <a:ext cx="920245" cy="1210359"/>
            <a:chOff x="4771900" y="2440153"/>
            <a:chExt cx="225600" cy="296729"/>
          </a:xfrm>
        </p:grpSpPr>
        <p:cxnSp>
          <p:nvCxnSpPr>
            <p:cNvPr id="368" name="Google Shape;368;p48"/>
            <p:cNvCxnSpPr>
              <a:stCxn id="369" idx="4"/>
              <a:endCxn id="370" idx="0"/>
            </p:cNvCxnSpPr>
            <p:nvPr/>
          </p:nvCxnSpPr>
          <p:spPr>
            <a:xfrm>
              <a:off x="4884727" y="2636982"/>
              <a:ext cx="0" cy="99900"/>
            </a:xfrm>
            <a:prstGeom prst="straightConnector1">
              <a:avLst/>
            </a:prstGeom>
            <a:noFill/>
            <a:ln w="9525" cap="flat" cmpd="sng">
              <a:solidFill>
                <a:schemeClr val="lt2"/>
              </a:solidFill>
              <a:prstDash val="solid"/>
              <a:round/>
              <a:headEnd type="none" w="med" len="med"/>
              <a:tailEnd type="none" w="med" len="med"/>
            </a:ln>
          </p:spPr>
        </p:cxnSp>
        <p:sp>
          <p:nvSpPr>
            <p:cNvPr id="371" name="Google Shape;371;p48"/>
            <p:cNvSpPr/>
            <p:nvPr/>
          </p:nvSpPr>
          <p:spPr>
            <a:xfrm>
              <a:off x="4771900"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48"/>
            <p:cNvSpPr/>
            <p:nvPr/>
          </p:nvSpPr>
          <p:spPr>
            <a:xfrm>
              <a:off x="4800727" y="2468982"/>
              <a:ext cx="168000" cy="1680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4</a:t>
              </a:r>
              <a:endParaRPr lang="en-GB" sz="2100">
                <a:solidFill>
                  <a:schemeClr val="dk1"/>
                </a:solidFill>
                <a:latin typeface="Josefin Sans"/>
                <a:ea typeface="Josefin Sans"/>
                <a:cs typeface="Josefin Sans"/>
                <a:sym typeface="Josefin Sans"/>
              </a:endParaRPr>
            </a:p>
          </p:txBody>
        </p:sp>
      </p:grpSp>
      <p:grpSp>
        <p:nvGrpSpPr>
          <p:cNvPr id="372" name="Google Shape;372;p48"/>
          <p:cNvGrpSpPr/>
          <p:nvPr/>
        </p:nvGrpSpPr>
        <p:grpSpPr>
          <a:xfrm>
            <a:off x="1698054" y="1900467"/>
            <a:ext cx="920415" cy="1542340"/>
            <a:chOff x="2379454" y="1757514"/>
            <a:chExt cx="792300" cy="1327658"/>
          </a:xfrm>
        </p:grpSpPr>
        <p:cxnSp>
          <p:nvCxnSpPr>
            <p:cNvPr id="373" name="Google Shape;373;p48"/>
            <p:cNvCxnSpPr>
              <a:stCxn id="374" idx="0"/>
              <a:endCxn id="375" idx="2"/>
            </p:cNvCxnSpPr>
            <p:nvPr/>
          </p:nvCxnSpPr>
          <p:spPr>
            <a:xfrm rot="10800000" flipH="1">
              <a:off x="2775737" y="1757514"/>
              <a:ext cx="600" cy="636300"/>
            </a:xfrm>
            <a:prstGeom prst="straightConnector1">
              <a:avLst/>
            </a:prstGeom>
            <a:noFill/>
            <a:ln w="9525" cap="flat" cmpd="sng">
              <a:solidFill>
                <a:schemeClr val="lt2"/>
              </a:solidFill>
              <a:prstDash val="solid"/>
              <a:round/>
              <a:headEnd type="none" w="med" len="med"/>
              <a:tailEnd type="none" w="med" len="med"/>
            </a:ln>
          </p:spPr>
        </p:cxnSp>
        <p:sp>
          <p:nvSpPr>
            <p:cNvPr id="376" name="Google Shape;376;p48"/>
            <p:cNvSpPr/>
            <p:nvPr/>
          </p:nvSpPr>
          <p:spPr>
            <a:xfrm>
              <a:off x="2379454" y="2292572"/>
              <a:ext cx="792300" cy="79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8"/>
            <p:cNvSpPr/>
            <p:nvPr/>
          </p:nvSpPr>
          <p:spPr>
            <a:xfrm>
              <a:off x="2480687" y="2393814"/>
              <a:ext cx="590100" cy="5901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1</a:t>
              </a:r>
              <a:endParaRPr sz="2100">
                <a:solidFill>
                  <a:schemeClr val="dk1"/>
                </a:solidFill>
                <a:latin typeface="Josefin Sans"/>
                <a:ea typeface="Josefin Sans"/>
                <a:cs typeface="Josefin Sans"/>
                <a:sym typeface="Josefin Sans"/>
              </a:endParaRPr>
            </a:p>
          </p:txBody>
        </p:sp>
      </p:grpSp>
      <p:sp>
        <p:nvSpPr>
          <p:cNvPr id="375" name="Google Shape;375;p48"/>
          <p:cNvSpPr txBox="1"/>
          <p:nvPr/>
        </p:nvSpPr>
        <p:spPr>
          <a:xfrm>
            <a:off x="1330575" y="1392500"/>
            <a:ext cx="16572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Acquisition</a:t>
            </a:r>
            <a:endParaRPr>
              <a:latin typeface="Quicksand"/>
              <a:ea typeface="Quicksand"/>
              <a:cs typeface="Quicksand"/>
              <a:sym typeface="Quicksand"/>
            </a:endParaRPr>
          </a:p>
        </p:txBody>
      </p:sp>
      <p:sp>
        <p:nvSpPr>
          <p:cNvPr id="360" name="Google Shape;360;p48"/>
          <p:cNvSpPr txBox="1"/>
          <p:nvPr/>
        </p:nvSpPr>
        <p:spPr>
          <a:xfrm>
            <a:off x="2965875" y="3732200"/>
            <a:ext cx="16572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Activation</a:t>
            </a:r>
            <a:endParaRPr>
              <a:latin typeface="Quicksand"/>
              <a:ea typeface="Quicksand"/>
              <a:cs typeface="Quicksand"/>
              <a:sym typeface="Quicksand"/>
            </a:endParaRPr>
          </a:p>
        </p:txBody>
      </p:sp>
      <p:sp>
        <p:nvSpPr>
          <p:cNvPr id="365" name="Google Shape;365;p48"/>
          <p:cNvSpPr txBox="1"/>
          <p:nvPr/>
        </p:nvSpPr>
        <p:spPr>
          <a:xfrm>
            <a:off x="4601402" y="1392500"/>
            <a:ext cx="16572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Retention</a:t>
            </a:r>
            <a:endParaRPr sz="2100">
              <a:solidFill>
                <a:schemeClr val="dk1"/>
              </a:solidFill>
              <a:latin typeface="Josefin Sans"/>
              <a:ea typeface="Josefin Sans"/>
              <a:cs typeface="Josefin Sans"/>
              <a:sym typeface="Josefin Sans"/>
            </a:endParaRPr>
          </a:p>
          <a:p>
            <a:pPr marL="0" lvl="0" indent="0" algn="ctr" rtl="0">
              <a:spcBef>
                <a:spcPts val="0"/>
              </a:spcBef>
              <a:spcAft>
                <a:spcPts val="0"/>
              </a:spcAft>
              <a:buNone/>
            </a:pPr>
            <a:endParaRPr>
              <a:latin typeface="Quicksand"/>
              <a:ea typeface="Quicksand"/>
              <a:cs typeface="Quicksand"/>
              <a:sym typeface="Quicksand"/>
            </a:endParaRPr>
          </a:p>
        </p:txBody>
      </p:sp>
      <p:sp>
        <p:nvSpPr>
          <p:cNvPr id="370" name="Google Shape;370;p48"/>
          <p:cNvSpPr txBox="1"/>
          <p:nvPr/>
        </p:nvSpPr>
        <p:spPr>
          <a:xfrm>
            <a:off x="6238673" y="3732200"/>
            <a:ext cx="16572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a:solidFill>
                  <a:schemeClr val="dk1"/>
                </a:solidFill>
                <a:latin typeface="Josefin Sans"/>
                <a:ea typeface="Josefin Sans"/>
                <a:cs typeface="Josefin Sans"/>
                <a:sym typeface="Josefin Sans"/>
              </a:rPr>
              <a:t>Referral </a:t>
            </a:r>
            <a:endParaRPr sz="2100">
              <a:solidFill>
                <a:schemeClr val="dk1"/>
              </a:solidFill>
              <a:latin typeface="Josefin Sans"/>
              <a:ea typeface="Josefin Sans"/>
              <a:cs typeface="Josefin Sans"/>
              <a:sym typeface="Josefin Sans"/>
            </a:endParaRPr>
          </a:p>
          <a:p>
            <a:pPr marL="0" lvl="0" indent="0" algn="ctr" rtl="0">
              <a:spcBef>
                <a:spcPts val="0"/>
              </a:spcBef>
              <a:spcAft>
                <a:spcPts val="0"/>
              </a:spcAft>
              <a:buNone/>
            </a:pPr>
            <a:endParaRPr>
              <a:latin typeface="Quicksand"/>
              <a:ea typeface="Quicksand"/>
              <a:cs typeface="Quicksand"/>
              <a:sym typeface="Quicksand"/>
            </a:endParaRPr>
          </a:p>
        </p:txBody>
      </p:sp>
      <p:cxnSp>
        <p:nvCxnSpPr>
          <p:cNvPr id="377" name="Google Shape;377;p48"/>
          <p:cNvCxnSpPr>
            <a:stCxn id="374" idx="6"/>
            <a:endCxn id="359" idx="2"/>
          </p:cNvCxnSpPr>
          <p:nvPr/>
        </p:nvCxnSpPr>
        <p:spPr>
          <a:xfrm>
            <a:off x="2501175" y="2982416"/>
            <a:ext cx="950400" cy="0"/>
          </a:xfrm>
          <a:prstGeom prst="straightConnector1">
            <a:avLst/>
          </a:prstGeom>
          <a:noFill/>
          <a:ln w="9525" cap="flat" cmpd="sng">
            <a:solidFill>
              <a:schemeClr val="lt2"/>
            </a:solidFill>
            <a:prstDash val="solid"/>
            <a:round/>
            <a:headEnd type="none" w="med" len="med"/>
            <a:tailEnd type="none" w="med" len="med"/>
          </a:ln>
        </p:spPr>
      </p:cxnSp>
      <p:cxnSp>
        <p:nvCxnSpPr>
          <p:cNvPr id="378" name="Google Shape;378;p48"/>
          <p:cNvCxnSpPr>
            <a:stCxn id="359" idx="6"/>
            <a:endCxn id="364" idx="2"/>
          </p:cNvCxnSpPr>
          <p:nvPr/>
        </p:nvCxnSpPr>
        <p:spPr>
          <a:xfrm rot="10800000" flipH="1">
            <a:off x="4138017" y="2981879"/>
            <a:ext cx="950400" cy="600"/>
          </a:xfrm>
          <a:prstGeom prst="straightConnector1">
            <a:avLst/>
          </a:prstGeom>
          <a:noFill/>
          <a:ln w="9525" cap="flat" cmpd="sng">
            <a:solidFill>
              <a:schemeClr val="lt2"/>
            </a:solidFill>
            <a:prstDash val="solid"/>
            <a:round/>
            <a:headEnd type="none" w="med" len="med"/>
            <a:tailEnd type="none" w="med" len="med"/>
          </a:ln>
        </p:spPr>
      </p:cxnSp>
      <p:cxnSp>
        <p:nvCxnSpPr>
          <p:cNvPr id="379" name="Google Shape;379;p48"/>
          <p:cNvCxnSpPr>
            <a:stCxn id="364" idx="6"/>
            <a:endCxn id="369" idx="2"/>
          </p:cNvCxnSpPr>
          <p:nvPr/>
        </p:nvCxnSpPr>
        <p:spPr>
          <a:xfrm>
            <a:off x="5773711" y="2981868"/>
            <a:ext cx="950400" cy="0"/>
          </a:xfrm>
          <a:prstGeom prst="straightConnector1">
            <a:avLst/>
          </a:prstGeom>
          <a:noFill/>
          <a:ln w="9525" cap="flat" cmpd="sng">
            <a:solidFill>
              <a:schemeClr val="lt2"/>
            </a:solidFill>
            <a:prstDash val="solid"/>
            <a:round/>
            <a:headEnd type="none" w="med" len="med"/>
            <a:tailEnd type="none" w="med" len="med"/>
          </a:ln>
        </p:spPr>
      </p:cxnSp>
      <p:sp>
        <p:nvSpPr>
          <p:cNvPr id="380" name="Google Shape;380;p48"/>
          <p:cNvSpPr txBox="1"/>
          <p:nvPr/>
        </p:nvSpPr>
        <p:spPr>
          <a:xfrm>
            <a:off x="1205100" y="288175"/>
            <a:ext cx="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3187850" y="2102909"/>
            <a:ext cx="27684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1"/>
                </a:solidFill>
              </a:rPr>
              <a:t>Acquisition</a:t>
            </a:r>
            <a:endParaRPr sz="2500"/>
          </a:p>
          <a:p>
            <a:pPr marL="0" lvl="0" indent="0" algn="ctr" rtl="0">
              <a:spcBef>
                <a:spcPts val="0"/>
              </a:spcBef>
              <a:spcAft>
                <a:spcPts val="0"/>
              </a:spcAft>
              <a:buNone/>
            </a:pPr>
          </a:p>
        </p:txBody>
      </p:sp>
      <p:sp>
        <p:nvSpPr>
          <p:cNvPr id="386" name="Google Shape;386;p49"/>
          <p:cNvSpPr txBox="1"/>
          <p:nvPr>
            <p:ph type="title" idx="2"/>
          </p:nvPr>
        </p:nvSpPr>
        <p:spPr>
          <a:xfrm>
            <a:off x="3187800" y="929450"/>
            <a:ext cx="27684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387" name="Google Shape;387;p49"/>
          <p:cNvSpPr txBox="1"/>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Getting new users to find out about ethlas</a:t>
            </a:r>
            <a:endParaRPr lang="en-GB"/>
          </a:p>
        </p:txBody>
      </p:sp>
      <p:cxnSp>
        <p:nvCxnSpPr>
          <p:cNvPr id="388" name="Google Shape;388;p49"/>
          <p:cNvCxnSpPr/>
          <p:nvPr/>
        </p:nvCxnSpPr>
        <p:spPr>
          <a:xfrm>
            <a:off x="4057200" y="3377025"/>
            <a:ext cx="1029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50"/>
          <p:cNvSpPr/>
          <p:nvPr/>
        </p:nvSpPr>
        <p:spPr>
          <a:xfrm>
            <a:off x="420200" y="769425"/>
            <a:ext cx="8198700" cy="405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50"/>
          <p:cNvSpPr txBox="1"/>
          <p:nvPr>
            <p:ph type="title"/>
          </p:nvPr>
        </p:nvSpPr>
        <p:spPr>
          <a:xfrm>
            <a:off x="664613" y="857050"/>
            <a:ext cx="8059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700"/>
              <a:t>How can we market Ethlas to Web2 users offline?</a:t>
            </a:r>
            <a:endParaRPr sz="1700"/>
          </a:p>
        </p:txBody>
      </p:sp>
      <p:sp>
        <p:nvSpPr>
          <p:cNvPr id="395" name="Google Shape;395;p50"/>
          <p:cNvSpPr txBox="1"/>
          <p:nvPr>
            <p:ph type="subTitle" idx="1"/>
          </p:nvPr>
        </p:nvSpPr>
        <p:spPr>
          <a:xfrm>
            <a:off x="587454" y="1384750"/>
            <a:ext cx="7864200" cy="2159400"/>
          </a:xfrm>
          <a:prstGeom prst="rect">
            <a:avLst/>
          </a:prstGeom>
        </p:spPr>
        <p:txBody>
          <a:bodyPr spcFirstLastPara="1" wrap="square" lIns="274300" tIns="91425" rIns="274300" bIns="91425" anchor="t" anchorCtr="0">
            <a:noAutofit/>
          </a:bodyPr>
          <a:lstStyle/>
          <a:p>
            <a:pPr marL="457200" lvl="0" indent="-317500" algn="l" rtl="0">
              <a:spcBef>
                <a:spcPts val="0"/>
              </a:spcBef>
              <a:spcAft>
                <a:spcPts val="0"/>
              </a:spcAft>
              <a:buSzPts val="1400"/>
              <a:buAutoNum type="arabicPeriod"/>
            </a:pPr>
            <a:r>
              <a:rPr lang="en-GB"/>
              <a:t>Attempt to add / build games with an educational value, this can be used to market ethlas to educational institutions where it can be promoted to high school and university level students in singapore. </a:t>
            </a:r>
            <a:endParaRPr lang="en-GB"/>
          </a:p>
          <a:p>
            <a:pPr marL="457200" lvl="0" indent="-317500" algn="l" rtl="0">
              <a:spcBef>
                <a:spcPts val="0"/>
              </a:spcBef>
              <a:spcAft>
                <a:spcPts val="0"/>
              </a:spcAft>
              <a:buSzPts val="1400"/>
              <a:buChar char="-"/>
            </a:pPr>
            <a:r>
              <a:rPr lang="en-GB"/>
              <a:t>This method can take up a lot of effort and costs to implement, time to implement would also increase.</a:t>
            </a:r>
            <a:endParaRPr lang="en-GB"/>
          </a:p>
          <a:p>
            <a:pPr marL="457200" lvl="0" indent="-317500" algn="l" rtl="0">
              <a:spcBef>
                <a:spcPts val="0"/>
              </a:spcBef>
              <a:spcAft>
                <a:spcPts val="0"/>
              </a:spcAft>
              <a:buSzPts val="1400"/>
              <a:buChar char="+"/>
            </a:pPr>
            <a:r>
              <a:rPr lang="en-GB"/>
              <a:t>However, there is great long term benefit as Ethlas will be able to reach consumers both Online and offline, and allows us to directly engage and promote ethlas to a subsection of the target audience.</a:t>
            </a:r>
            <a:endParaRPr lang="en-GB"/>
          </a:p>
          <a:p>
            <a:pPr marL="457200" lvl="0" indent="0" algn="l" rtl="0">
              <a:spcBef>
                <a:spcPts val="0"/>
              </a:spcBef>
              <a:spcAft>
                <a:spcPts val="0"/>
              </a:spcAft>
              <a:buNone/>
            </a:pPr>
          </a:p>
          <a:p>
            <a:pPr marL="0" lvl="0" indent="0" algn="l" rtl="0">
              <a:spcBef>
                <a:spcPts val="0"/>
              </a:spcBef>
              <a:spcAft>
                <a:spcPts val="0"/>
              </a:spcAft>
              <a:buNone/>
            </a:pPr>
            <a:r>
              <a:rPr lang="en-GB"/>
              <a:t>2.       Ambassadors in high schools to encourage more users to try Ethlas</a:t>
            </a:r>
            <a:endParaRPr lang="en-GB"/>
          </a:p>
          <a:p>
            <a:pPr marL="457200" lvl="0" indent="-317500" algn="l" rtl="0">
              <a:spcBef>
                <a:spcPts val="0"/>
              </a:spcBef>
              <a:spcAft>
                <a:spcPts val="0"/>
              </a:spcAft>
              <a:buSzPts val="1400"/>
              <a:buChar char="+"/>
            </a:pPr>
            <a:r>
              <a:rPr lang="en-GB"/>
              <a:t>This is a less costly approach, and allows an increase in users in the short term, creating a referral cycle between students.</a:t>
            </a:r>
            <a:endParaRPr lang="en-GB"/>
          </a:p>
          <a:p>
            <a:pPr marL="457200" lvl="0" indent="-317500" algn="l" rtl="0">
              <a:spcBef>
                <a:spcPts val="0"/>
              </a:spcBef>
              <a:spcAft>
                <a:spcPts val="0"/>
              </a:spcAft>
              <a:buSzPts val="1400"/>
              <a:buChar char="-"/>
            </a:pPr>
            <a:r>
              <a:rPr lang="en-GB"/>
              <a:t>This method requires time due to a lack of available members at ethlas, ethlas team would have to approach a number of individuals to be nominated as ambassadors.. </a:t>
            </a:r>
            <a:endParaRPr lang="en-GB"/>
          </a:p>
        </p:txBody>
      </p:sp>
      <p:sp>
        <p:nvSpPr>
          <p:cNvPr id="396" name="Google Shape;396;p50"/>
          <p:cNvSpPr txBox="1"/>
          <p:nvPr>
            <p:ph type="title" idx="6"/>
          </p:nvPr>
        </p:nvSpPr>
        <p:spPr>
          <a:xfrm>
            <a:off x="597588" y="15077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1"/>
                </a:solidFill>
              </a:rPr>
              <a:t>Analog Marketing Strategies</a:t>
            </a:r>
            <a:endParaRPr lang="en-GB">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sp>
        <p:nvSpPr>
          <p:cNvPr id="401" name="Google Shape;401;p51"/>
          <p:cNvSpPr txBox="1"/>
          <p:nvPr>
            <p:ph type="subTitle" idx="5"/>
          </p:nvPr>
        </p:nvSpPr>
        <p:spPr>
          <a:xfrm>
            <a:off x="5010700" y="1348300"/>
            <a:ext cx="40083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When comparing techniques to engage audiences to ethlas, Video platforms for live streaming or video sharing have higher customer retention, as well as exposure growth.</a:t>
            </a:r>
            <a:endParaRPr>
              <a:solidFill>
                <a:schemeClr val="dk1"/>
              </a:solidFill>
            </a:endParaRPr>
          </a:p>
        </p:txBody>
      </p:sp>
      <p:cxnSp>
        <p:nvCxnSpPr>
          <p:cNvPr id="402" name="Google Shape;402;p51"/>
          <p:cNvCxnSpPr/>
          <p:nvPr/>
        </p:nvCxnSpPr>
        <p:spPr>
          <a:xfrm>
            <a:off x="6311375" y="2504788"/>
            <a:ext cx="421800" cy="0"/>
          </a:xfrm>
          <a:prstGeom prst="straightConnector1">
            <a:avLst/>
          </a:prstGeom>
          <a:noFill/>
          <a:ln w="9525" cap="flat" cmpd="sng">
            <a:solidFill>
              <a:schemeClr val="lt2"/>
            </a:solidFill>
            <a:prstDash val="solid"/>
            <a:round/>
            <a:headEnd type="none" w="med" len="med"/>
            <a:tailEnd type="none" w="med" len="med"/>
          </a:ln>
        </p:spPr>
      </p:cxnSp>
      <p:sp>
        <p:nvSpPr>
          <p:cNvPr id="403" name="Google Shape;403;p51"/>
          <p:cNvSpPr txBox="1"/>
          <p:nvPr/>
        </p:nvSpPr>
        <p:spPr>
          <a:xfrm>
            <a:off x="1860700" y="150375"/>
            <a:ext cx="6952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solidFill>
                  <a:schemeClr val="accent1"/>
                </a:solidFill>
                <a:latin typeface="Josefin Sans"/>
                <a:ea typeface="Josefin Sans"/>
                <a:cs typeface="Josefin Sans"/>
                <a:sym typeface="Josefin Sans"/>
              </a:rPr>
              <a:t>Promoting Ethlas on video streaming platforms</a:t>
            </a:r>
            <a:endParaRPr sz="2000">
              <a:solidFill>
                <a:schemeClr val="dk1"/>
              </a:solidFill>
              <a:latin typeface="Josefin Sans"/>
              <a:ea typeface="Josefin Sans"/>
              <a:cs typeface="Josefin Sans"/>
              <a:sym typeface="Josefin Sans"/>
            </a:endParaRPr>
          </a:p>
          <a:p>
            <a:pPr marL="0" lvl="0" indent="0" algn="l" rtl="0">
              <a:spcBef>
                <a:spcPts val="0"/>
              </a:spcBef>
              <a:spcAft>
                <a:spcPts val="0"/>
              </a:spcAft>
              <a:buNone/>
            </a:pPr>
            <a:endParaRPr sz="2000">
              <a:solidFill>
                <a:schemeClr val="accent1"/>
              </a:solidFill>
              <a:latin typeface="Josefin Sans"/>
              <a:ea typeface="Josefin Sans"/>
              <a:cs typeface="Josefin Sans"/>
              <a:sym typeface="Josefin Sans"/>
            </a:endParaRPr>
          </a:p>
        </p:txBody>
      </p:sp>
      <p:sp>
        <p:nvSpPr>
          <p:cNvPr id="404" name="Google Shape;404;p51"/>
          <p:cNvSpPr txBox="1"/>
          <p:nvPr/>
        </p:nvSpPr>
        <p:spPr>
          <a:xfrm>
            <a:off x="421100" y="227025"/>
            <a:ext cx="518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u="sng">
                <a:latin typeface="Quicksand"/>
                <a:ea typeface="Quicksand"/>
                <a:cs typeface="Quicksand"/>
                <a:sym typeface="Quicksand"/>
              </a:rPr>
              <a:t>Promotion  Level:</a:t>
            </a:r>
            <a:endParaRPr sz="1600" b="1" u="sng">
              <a:latin typeface="Quicksand"/>
              <a:ea typeface="Quicksand"/>
              <a:cs typeface="Quicksand"/>
              <a:sym typeface="Quicksand"/>
            </a:endParaRPr>
          </a:p>
        </p:txBody>
      </p:sp>
      <p:pic>
        <p:nvPicPr>
          <p:cNvPr id="405" name="Google Shape;405;p51"/>
          <p:cNvPicPr preferRelativeResize="0"/>
          <p:nvPr/>
        </p:nvPicPr>
        <p:blipFill>
          <a:blip r:embed="rId1"/>
          <a:stretch>
            <a:fillRect/>
          </a:stretch>
        </p:blipFill>
        <p:spPr>
          <a:xfrm>
            <a:off x="484151" y="1391975"/>
            <a:ext cx="4504276" cy="2852076"/>
          </a:xfrm>
          <a:prstGeom prst="rect">
            <a:avLst/>
          </a:prstGeom>
          <a:noFill/>
          <a:ln>
            <a:noFill/>
          </a:ln>
        </p:spPr>
      </p:pic>
      <p:sp>
        <p:nvSpPr>
          <p:cNvPr id="406" name="Google Shape;406;p51"/>
          <p:cNvSpPr txBox="1"/>
          <p:nvPr/>
        </p:nvSpPr>
        <p:spPr>
          <a:xfrm>
            <a:off x="506500" y="4340100"/>
            <a:ext cx="450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Quicksand"/>
                <a:ea typeface="Quicksand"/>
                <a:cs typeface="Quicksand"/>
                <a:sym typeface="Quicksand"/>
              </a:rPr>
              <a:t>Source: </a:t>
            </a:r>
            <a:r>
              <a:rPr lang="en-GB" sz="800" u="sng">
                <a:solidFill>
                  <a:schemeClr val="hlink"/>
                </a:solidFill>
                <a:latin typeface="Quicksand"/>
                <a:ea typeface="Quicksand"/>
                <a:cs typeface="Quicksand"/>
                <a:sym typeface="Quicksand"/>
                <a:hlinkClick r:id="rId2"/>
              </a:rPr>
              <a:t>Leading streaming sites used among gamers in Singapore as of September 2020, by platform</a:t>
            </a:r>
            <a:endParaRPr sz="800">
              <a:latin typeface="Quicksand"/>
              <a:ea typeface="Quicksand"/>
              <a:cs typeface="Quicksand"/>
              <a:sym typeface="Quicksand"/>
            </a:endParaRPr>
          </a:p>
        </p:txBody>
      </p:sp>
      <p:sp>
        <p:nvSpPr>
          <p:cNvPr id="407" name="Google Shape;407;p51"/>
          <p:cNvSpPr txBox="1"/>
          <p:nvPr/>
        </p:nvSpPr>
        <p:spPr>
          <a:xfrm>
            <a:off x="4988425" y="2575850"/>
            <a:ext cx="3528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When aiming at gamers in singapore who are engaged actively using live streaming platforms, we can conclude that youtube gaming has the highest viewership out of the three, focusing on ethlas content creation on youtube gaming will be the most effective method to allow ethlas to go viral.</a:t>
            </a:r>
            <a:endParaRPr>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52"/>
          <p:cNvSpPr txBox="1"/>
          <p:nvPr>
            <p:ph type="subTitle" idx="1"/>
          </p:nvPr>
        </p:nvSpPr>
        <p:spPr>
          <a:xfrm>
            <a:off x="5384575" y="1254825"/>
            <a:ext cx="3494700" cy="115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‘Ethlas’ topic search was at its recent peak since launch during the first week of March.</a:t>
            </a:r>
            <a:endParaRPr lang="en-GB"/>
          </a:p>
          <a:p>
            <a:pPr marL="0" lvl="0" indent="0" algn="ctr" rtl="0">
              <a:spcBef>
                <a:spcPts val="0"/>
              </a:spcBef>
              <a:spcAft>
                <a:spcPts val="0"/>
              </a:spcAft>
              <a:buNone/>
            </a:pPr>
          </a:p>
        </p:txBody>
      </p:sp>
      <p:sp>
        <p:nvSpPr>
          <p:cNvPr id="413" name="Google Shape;413;p52"/>
          <p:cNvSpPr txBox="1"/>
          <p:nvPr>
            <p:ph type="subTitle" idx="3"/>
          </p:nvPr>
        </p:nvSpPr>
        <p:spPr>
          <a:xfrm>
            <a:off x="253225" y="3023950"/>
            <a:ext cx="4305300" cy="5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Source: https://trends.google.com/trends/explore?q=ethlas&amp;geo=US</a:t>
            </a:r>
            <a:endParaRPr sz="900"/>
          </a:p>
        </p:txBody>
      </p:sp>
      <p:sp>
        <p:nvSpPr>
          <p:cNvPr id="414" name="Google Shape;414;p52"/>
          <p:cNvSpPr txBox="1"/>
          <p:nvPr>
            <p:ph type="subTitle" idx="5"/>
          </p:nvPr>
        </p:nvSpPr>
        <p:spPr>
          <a:xfrm>
            <a:off x="5384575" y="2293925"/>
            <a:ext cx="3494700" cy="1156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GB" sz="1100">
                <a:solidFill>
                  <a:schemeClr val="dk1"/>
                </a:solidFill>
              </a:rPr>
              <a:t>One cause of this was successful influencer marketing when youtuber Yassi pressman released a video detailing her profits and experience on ethlas, which garnered over 11,000 views </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a:solidFill>
                  <a:schemeClr val="dk1"/>
                </a:solidFill>
              </a:rPr>
              <a:t>Video link: https://www.youtube.com/watch?v=KX92fcw5zrg</a:t>
            </a:r>
            <a:endParaRPr sz="1100">
              <a:solidFill>
                <a:schemeClr val="dk1"/>
              </a:solidFill>
            </a:endParaRPr>
          </a:p>
        </p:txBody>
      </p:sp>
      <p:sp>
        <p:nvSpPr>
          <p:cNvPr id="415" name="Google Shape;415;p52"/>
          <p:cNvSpPr txBox="1"/>
          <p:nvPr/>
        </p:nvSpPr>
        <p:spPr>
          <a:xfrm>
            <a:off x="2387275" y="147150"/>
            <a:ext cx="522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accent1"/>
                </a:solidFill>
                <a:latin typeface="Josefin Sans"/>
                <a:ea typeface="Josefin Sans"/>
                <a:cs typeface="Josefin Sans"/>
                <a:sym typeface="Josefin Sans"/>
              </a:rPr>
              <a:t>Influencer marketing </a:t>
            </a:r>
            <a:endParaRPr sz="2000">
              <a:solidFill>
                <a:schemeClr val="accent1"/>
              </a:solidFill>
              <a:latin typeface="Josefin Sans"/>
              <a:ea typeface="Josefin Sans"/>
              <a:cs typeface="Josefin Sans"/>
              <a:sym typeface="Josefin Sans"/>
            </a:endParaRPr>
          </a:p>
        </p:txBody>
      </p:sp>
      <p:sp>
        <p:nvSpPr>
          <p:cNvPr id="416" name="Google Shape;416;p52"/>
          <p:cNvSpPr txBox="1"/>
          <p:nvPr/>
        </p:nvSpPr>
        <p:spPr>
          <a:xfrm>
            <a:off x="340575" y="227025"/>
            <a:ext cx="518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u="sng">
                <a:latin typeface="Quicksand"/>
                <a:ea typeface="Quicksand"/>
                <a:cs typeface="Quicksand"/>
                <a:sym typeface="Quicksand"/>
              </a:rPr>
              <a:t>Promotion Level:</a:t>
            </a:r>
            <a:endParaRPr sz="1600" b="1" u="sng">
              <a:latin typeface="Quicksand"/>
              <a:ea typeface="Quicksand"/>
              <a:cs typeface="Quicksand"/>
              <a:sym typeface="Quicksand"/>
            </a:endParaRPr>
          </a:p>
        </p:txBody>
      </p:sp>
      <p:sp>
        <p:nvSpPr>
          <p:cNvPr id="417" name="Google Shape;417;p52"/>
          <p:cNvSpPr txBox="1"/>
          <p:nvPr/>
        </p:nvSpPr>
        <p:spPr>
          <a:xfrm>
            <a:off x="1039175" y="1632975"/>
            <a:ext cx="21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pic>
        <p:nvPicPr>
          <p:cNvPr id="418" name="Google Shape;418;p52"/>
          <p:cNvPicPr preferRelativeResize="0"/>
          <p:nvPr/>
        </p:nvPicPr>
        <p:blipFill>
          <a:blip r:embed="rId1"/>
          <a:stretch>
            <a:fillRect/>
          </a:stretch>
        </p:blipFill>
        <p:spPr>
          <a:xfrm>
            <a:off x="430200" y="1334647"/>
            <a:ext cx="4468127" cy="1505375"/>
          </a:xfrm>
          <a:prstGeom prst="rect">
            <a:avLst/>
          </a:prstGeom>
          <a:noFill/>
          <a:ln>
            <a:noFill/>
          </a:ln>
        </p:spPr>
      </p:pic>
      <p:pic>
        <p:nvPicPr>
          <p:cNvPr id="419" name="Google Shape;419;p52"/>
          <p:cNvPicPr preferRelativeResize="0"/>
          <p:nvPr/>
        </p:nvPicPr>
        <p:blipFill>
          <a:blip r:embed="rId2"/>
          <a:stretch>
            <a:fillRect/>
          </a:stretch>
        </p:blipFill>
        <p:spPr>
          <a:xfrm>
            <a:off x="340573" y="3516524"/>
            <a:ext cx="4647373" cy="10120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53"/>
          <p:cNvSpPr txBox="1"/>
          <p:nvPr/>
        </p:nvSpPr>
        <p:spPr>
          <a:xfrm>
            <a:off x="2387275" y="147150"/>
            <a:ext cx="522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accent1"/>
                </a:solidFill>
                <a:latin typeface="Josefin Sans"/>
                <a:ea typeface="Josefin Sans"/>
                <a:cs typeface="Josefin Sans"/>
                <a:sym typeface="Josefin Sans"/>
              </a:rPr>
              <a:t>Influencer marketing </a:t>
            </a:r>
            <a:endParaRPr sz="2000">
              <a:solidFill>
                <a:schemeClr val="accent1"/>
              </a:solidFill>
              <a:latin typeface="Josefin Sans"/>
              <a:ea typeface="Josefin Sans"/>
              <a:cs typeface="Josefin Sans"/>
              <a:sym typeface="Josefin Sans"/>
            </a:endParaRPr>
          </a:p>
        </p:txBody>
      </p:sp>
      <p:sp>
        <p:nvSpPr>
          <p:cNvPr id="425" name="Google Shape;425;p53"/>
          <p:cNvSpPr txBox="1"/>
          <p:nvPr/>
        </p:nvSpPr>
        <p:spPr>
          <a:xfrm>
            <a:off x="340575" y="227025"/>
            <a:ext cx="518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u="sng">
                <a:latin typeface="Quicksand"/>
                <a:ea typeface="Quicksand"/>
                <a:cs typeface="Quicksand"/>
                <a:sym typeface="Quicksand"/>
              </a:rPr>
              <a:t>Promotion Level:</a:t>
            </a:r>
            <a:endParaRPr sz="1600" b="1" u="sng">
              <a:latin typeface="Quicksand"/>
              <a:ea typeface="Quicksand"/>
              <a:cs typeface="Quicksand"/>
              <a:sym typeface="Quicksand"/>
            </a:endParaRPr>
          </a:p>
        </p:txBody>
      </p:sp>
      <p:sp>
        <p:nvSpPr>
          <p:cNvPr id="426" name="Google Shape;426;p53"/>
          <p:cNvSpPr txBox="1"/>
          <p:nvPr/>
        </p:nvSpPr>
        <p:spPr>
          <a:xfrm>
            <a:off x="637475" y="860950"/>
            <a:ext cx="625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icksand"/>
              <a:ea typeface="Quicksand"/>
              <a:cs typeface="Quicksand"/>
              <a:sym typeface="Quicksand"/>
            </a:endParaRPr>
          </a:p>
        </p:txBody>
      </p:sp>
      <p:sp>
        <p:nvSpPr>
          <p:cNvPr id="427" name="Google Shape;427;p53"/>
          <p:cNvSpPr txBox="1"/>
          <p:nvPr/>
        </p:nvSpPr>
        <p:spPr>
          <a:xfrm>
            <a:off x="340575" y="1004250"/>
            <a:ext cx="81912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Quicksand"/>
                <a:ea typeface="Quicksand"/>
                <a:cs typeface="Quicksand"/>
                <a:sym typeface="Quicksand"/>
              </a:rPr>
              <a:t>Through free to use metric softwares, we can identify key influencers and their competition, for example socialblade allows me to find the top influencers in singapore, </a:t>
            </a:r>
            <a:r>
              <a:rPr lang="en-GB" u="sng">
                <a:solidFill>
                  <a:schemeClr val="hlink"/>
                </a:solidFill>
                <a:latin typeface="Quicksand"/>
                <a:ea typeface="Quicksand"/>
                <a:cs typeface="Quicksand"/>
                <a:sym typeface="Quicksand"/>
                <a:hlinkClick r:id="rId1"/>
              </a:rPr>
              <a:t>https://socialblade.com/youtube/top/country/sg</a:t>
            </a:r>
            <a:endParaRPr>
              <a:latin typeface="Quicksand"/>
              <a:ea typeface="Quicksand"/>
              <a:cs typeface="Quicksand"/>
              <a:sym typeface="Quicksand"/>
            </a:endParaRPr>
          </a:p>
          <a:p>
            <a:pPr marL="0" lvl="0" indent="0" algn="l" rtl="0">
              <a:spcBef>
                <a:spcPts val="0"/>
              </a:spcBef>
              <a:spcAft>
                <a:spcPts val="0"/>
              </a:spcAft>
              <a:buNone/>
            </a:pPr>
            <a:r>
              <a:rPr lang="en-GB">
                <a:latin typeface="Quicksand"/>
                <a:ea typeface="Quicksand"/>
                <a:cs typeface="Quicksand"/>
                <a:sym typeface="Quicksand"/>
              </a:rPr>
              <a:t>We can order this by viewership count and identify gaming related youtube channels who are competing for viewership with previous sponsors such as yassi pressman, who require the new content and allows us to reach a separate fanbase and cause new gamers to find out about ethlas, even causing a similar spike in searches for ethlas and an influx of new members.</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r>
              <a:rPr lang="en-GB">
                <a:latin typeface="Quicksand"/>
                <a:ea typeface="Quicksand"/>
                <a:cs typeface="Quicksand"/>
                <a:sym typeface="Quicksand"/>
              </a:rPr>
              <a:t>Some channels I have found Include; </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u="sng">
                <a:solidFill>
                  <a:schemeClr val="hlink"/>
                </a:solidFill>
                <a:latin typeface="Quicksand"/>
                <a:ea typeface="Quicksand"/>
                <a:cs typeface="Quicksand"/>
                <a:sym typeface="Quicksand"/>
                <a:hlinkClick r:id="rId2"/>
              </a:rPr>
              <a:t>https://www.youtube.com/c/jordentan/videos</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u="sng">
                <a:solidFill>
                  <a:schemeClr val="hlink"/>
                </a:solidFill>
                <a:latin typeface="Quicksand"/>
                <a:ea typeface="Quicksand"/>
                <a:cs typeface="Quicksand"/>
                <a:sym typeface="Quicksand"/>
                <a:hlinkClick r:id="rId3"/>
              </a:rPr>
              <a:t>https://www.youtube.com/c/ChunWeng</a:t>
            </a:r>
            <a:endParaRPr>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GB" u="sng">
                <a:solidFill>
                  <a:schemeClr val="hlink"/>
                </a:solidFill>
                <a:latin typeface="Quicksand"/>
                <a:ea typeface="Quicksand"/>
                <a:cs typeface="Quicksand"/>
                <a:sym typeface="Quicksand"/>
                <a:hlinkClick r:id="rId4"/>
              </a:rPr>
              <a:t>https://www.youtube.com/channel/UCM8T9z4vSYdEv2zW2mm6MkQ</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a:p>
            <a:pPr marL="0" lvl="0" indent="0" algn="l" rtl="0">
              <a:spcBef>
                <a:spcPts val="0"/>
              </a:spcBef>
              <a:spcAft>
                <a:spcPts val="0"/>
              </a:spcAft>
              <a:buNone/>
            </a:pPr>
            <a:r>
              <a:rPr lang="en-GB">
                <a:latin typeface="Quicksand"/>
                <a:ea typeface="Quicksand"/>
                <a:cs typeface="Quicksand"/>
                <a:sym typeface="Quicksand"/>
              </a:rPr>
              <a:t>They discuss similar topics, (Crypto enthusiast, NFT gamer/collector ) and are based in or around singapore and their subscriber base follows the trend on previous influencers sponsored by ethlas.</a:t>
            </a:r>
            <a:endParaRPr>
              <a:latin typeface="Quicksand"/>
              <a:ea typeface="Quicksand"/>
              <a:cs typeface="Quicksand"/>
              <a:sym typeface="Quicksand"/>
            </a:endParaRPr>
          </a:p>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31" name="Shape 431"/>
        <p:cNvGrpSpPr/>
        <p:nvPr/>
      </p:nvGrpSpPr>
      <p:grpSpPr>
        <a:xfrm>
          <a:off x="0" y="0"/>
          <a:ext cx="0" cy="0"/>
          <a:chOff x="0" y="0"/>
          <a:chExt cx="0" cy="0"/>
        </a:xfrm>
      </p:grpSpPr>
      <p:sp>
        <p:nvSpPr>
          <p:cNvPr id="432" name="Google Shape;432;p54"/>
          <p:cNvSpPr txBox="1"/>
          <p:nvPr>
            <p:ph type="title"/>
          </p:nvPr>
        </p:nvSpPr>
        <p:spPr>
          <a:xfrm>
            <a:off x="715100" y="535000"/>
            <a:ext cx="770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a:latin typeface="Quicksand"/>
                <a:ea typeface="Quicksand"/>
                <a:cs typeface="Quicksand"/>
                <a:sym typeface="Quicksand"/>
              </a:rPr>
              <a:t>WEB2 Communities and pages to aim for: </a:t>
            </a:r>
            <a:endParaRPr sz="1400">
              <a:latin typeface="Quicksand"/>
              <a:ea typeface="Quicksand"/>
              <a:cs typeface="Quicksand"/>
              <a:sym typeface="Quicksand"/>
            </a:endParaRPr>
          </a:p>
          <a:p>
            <a:pPr marL="0" lvl="0" indent="0" algn="l" rtl="0">
              <a:spcBef>
                <a:spcPts val="0"/>
              </a:spcBef>
              <a:spcAft>
                <a:spcPts val="0"/>
              </a:spcAft>
              <a:buNone/>
            </a:pPr>
            <a:endParaRPr>
              <a:solidFill>
                <a:schemeClr val="accent1"/>
              </a:solidFill>
            </a:endParaRPr>
          </a:p>
        </p:txBody>
      </p:sp>
      <p:sp>
        <p:nvSpPr>
          <p:cNvPr id="433" name="Google Shape;433;p54"/>
          <p:cNvSpPr txBox="1"/>
          <p:nvPr>
            <p:ph type="subTitle" idx="1"/>
          </p:nvPr>
        </p:nvSpPr>
        <p:spPr>
          <a:xfrm>
            <a:off x="501325" y="1651500"/>
            <a:ext cx="4642200" cy="1840500"/>
          </a:xfrm>
          <a:prstGeom prst="rect">
            <a:avLst/>
          </a:prstGeom>
        </p:spPr>
        <p:txBody>
          <a:bodyPr spcFirstLastPara="1" wrap="square" lIns="91425" tIns="91425" rIns="91425" bIns="91425" anchor="t" anchorCtr="0">
            <a:noAutofit/>
          </a:bodyPr>
          <a:lstStyle/>
          <a:p>
            <a:pPr marL="457200" lvl="0" indent="-292100" algn="l" rtl="0">
              <a:spcBef>
                <a:spcPts val="1000"/>
              </a:spcBef>
              <a:spcAft>
                <a:spcPts val="0"/>
              </a:spcAft>
              <a:buSzPts val="1000"/>
              <a:buChar char="○"/>
            </a:pPr>
            <a:r>
              <a:rPr lang="en-GB" sz="1000">
                <a:latin typeface="Bebas Neue"/>
                <a:ea typeface="Bebas Neue"/>
                <a:cs typeface="Bebas Neue"/>
                <a:sym typeface="Bebas Neue"/>
              </a:rPr>
              <a:t>Crypto collage</a:t>
            </a:r>
            <a:r>
              <a:rPr lang="en-GB" sz="1000"/>
              <a:t> - It’s a community for Web3 and NFTs enthusiasts seeking to learn new frameworks and study DAOs dynamics. Inside, you will find support, and training on designing tokenized communities</a:t>
            </a:r>
            <a:endParaRPr sz="1000"/>
          </a:p>
          <a:p>
            <a:pPr marL="457200" lvl="0" indent="-292100" algn="l" rtl="0">
              <a:spcBef>
                <a:spcPts val="0"/>
              </a:spcBef>
              <a:spcAft>
                <a:spcPts val="0"/>
              </a:spcAft>
              <a:buSzPts val="1000"/>
              <a:buChar char="○"/>
            </a:pPr>
            <a:r>
              <a:rPr lang="en-GB" sz="1000">
                <a:latin typeface="Bebas Neue"/>
                <a:ea typeface="Bebas Neue"/>
                <a:cs typeface="Bebas Neue"/>
                <a:sym typeface="Bebas Neue"/>
              </a:rPr>
              <a:t>FWB ( friends with benefits)</a:t>
            </a:r>
            <a:r>
              <a:rPr lang="en-GB" sz="1000"/>
              <a:t> - There are over 14 thousand members who want to know about art projects that are taking place. Besides, it’s a great server to find mentorship and discussions related to DAOs, NFTs, WEB2 &amp; Web3 in general.</a:t>
            </a:r>
            <a:endParaRPr sz="1000"/>
          </a:p>
          <a:p>
            <a:pPr marL="457200" lvl="0" indent="-292100" algn="l" rtl="0">
              <a:spcBef>
                <a:spcPts val="0"/>
              </a:spcBef>
              <a:spcAft>
                <a:spcPts val="0"/>
              </a:spcAft>
              <a:buSzPts val="1000"/>
              <a:buFont typeface="Bebas Neue"/>
              <a:buChar char="○"/>
            </a:pPr>
            <a:r>
              <a:rPr lang="en-GB" sz="1000">
                <a:latin typeface="Bebas Neue"/>
                <a:ea typeface="Bebas Neue"/>
                <a:cs typeface="Bebas Neue"/>
                <a:sym typeface="Bebas Neue"/>
              </a:rPr>
              <a:t>Finflow -</a:t>
            </a:r>
            <a:r>
              <a:rPr lang="en-GB" sz="1000"/>
              <a:t> Is a well-known server with over 1,300 users interested in having an NFT space to discuss entrepreneurship. In addition to this, the server has spaces for beginners to ask questions and work together on exciting projects.</a:t>
            </a:r>
            <a:endParaRPr sz="1000"/>
          </a:p>
        </p:txBody>
      </p:sp>
      <p:graphicFrame>
        <p:nvGraphicFramePr>
          <p:cNvPr id="434" name="Google Shape;434;p54"/>
          <p:cNvGraphicFramePr/>
          <p:nvPr/>
        </p:nvGraphicFramePr>
        <p:xfrm>
          <a:off x="611625" y="757175"/>
          <a:ext cx="3000000" cy="3000000"/>
        </p:xfrm>
        <a:graphic>
          <a:graphicData uri="http://schemas.openxmlformats.org/drawingml/2006/table">
            <a:tbl>
              <a:tblPr>
                <a:noFill/>
                <a:tableStyleId>{72305ABF-0963-4703-A4E8-87A70790B772}</a:tableStyleId>
              </a:tblPr>
              <a:tblGrid>
                <a:gridCol w="4227750"/>
                <a:gridCol w="3570875"/>
              </a:tblGrid>
              <a:tr h="401425">
                <a:tc>
                  <a:txBody>
                    <a:bodyPr/>
                    <a:lstStyle/>
                    <a:p>
                      <a:pPr marL="0" lvl="0" indent="0" algn="l" rtl="0">
                        <a:spcBef>
                          <a:spcPts val="0"/>
                        </a:spcBef>
                        <a:spcAft>
                          <a:spcPts val="0"/>
                        </a:spcAft>
                        <a:buNone/>
                      </a:pPr>
                      <a:r>
                        <a:rPr lang="en-GB" sz="1500"/>
                        <a:t>Discord </a:t>
                      </a:r>
                      <a:endParaRPr sz="1500"/>
                    </a:p>
                    <a:p>
                      <a:pPr marL="0" lvl="0" indent="0" algn="l" rtl="0">
                        <a:spcBef>
                          <a:spcPts val="0"/>
                        </a:spcBef>
                        <a:spcAft>
                          <a:spcPts val="0"/>
                        </a:spcAft>
                        <a:buNone/>
                      </a:pPr>
                      <a:r>
                        <a:rPr lang="en-GB" sz="1000"/>
                        <a:t>(communities where new users into the web3, crypto architecture can learn about the ethlas project firsthand and ethlas can gain an influx of new users)</a:t>
                      </a:r>
                      <a:endParaRPr sz="1000"/>
                    </a:p>
                  </a:txBody>
                  <a:tcPr marL="91425" marR="91425" marT="91425" marB="91425"/>
                </a:tc>
                <a:tc>
                  <a:txBody>
                    <a:bodyPr/>
                    <a:lstStyle/>
                    <a:p>
                      <a:pPr marL="0" lvl="0" indent="0" algn="l" rtl="0">
                        <a:spcBef>
                          <a:spcPts val="0"/>
                        </a:spcBef>
                        <a:spcAft>
                          <a:spcPts val="0"/>
                        </a:spcAft>
                        <a:buNone/>
                      </a:pPr>
                      <a:r>
                        <a:rPr lang="en-GB" sz="1500"/>
                        <a:t>Telegram</a:t>
                      </a:r>
                      <a:endParaRPr sz="1500"/>
                    </a:p>
                    <a:p>
                      <a:pPr marL="0" lvl="0" indent="0" algn="l" rtl="0">
                        <a:spcBef>
                          <a:spcPts val="0"/>
                        </a:spcBef>
                        <a:spcAft>
                          <a:spcPts val="0"/>
                        </a:spcAft>
                        <a:buNone/>
                      </a:pPr>
                      <a:r>
                        <a:rPr lang="en-GB" sz="1000"/>
                        <a:t>(promoting the ethlas communities to groups with a large influx of beginners to crypto and the blockchain, such that they can learn about ethlas at initial stages)</a:t>
                      </a:r>
                      <a:endParaRPr sz="1000"/>
                    </a:p>
                  </a:txBody>
                  <a:tcPr marL="91425" marR="91425" marT="91425" marB="91425"/>
                </a:tc>
              </a:tr>
            </a:tbl>
          </a:graphicData>
        </a:graphic>
      </p:graphicFrame>
      <p:sp>
        <p:nvSpPr>
          <p:cNvPr id="435" name="Google Shape;435;p54"/>
          <p:cNvSpPr txBox="1"/>
          <p:nvPr>
            <p:ph type="subTitle" idx="2"/>
          </p:nvPr>
        </p:nvSpPr>
        <p:spPr>
          <a:xfrm>
            <a:off x="4959348" y="1551250"/>
            <a:ext cx="2973300" cy="18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457200" lvl="0" indent="-292100" algn="l" rtl="0">
              <a:spcBef>
                <a:spcPts val="1000"/>
              </a:spcBef>
              <a:spcAft>
                <a:spcPts val="0"/>
              </a:spcAft>
              <a:buSzPts val="1000"/>
              <a:buChar char="○"/>
            </a:pPr>
            <a:r>
              <a:rPr lang="en-GB" sz="1000">
                <a:latin typeface="Bebas Neue"/>
                <a:ea typeface="Bebas Neue"/>
                <a:cs typeface="Bebas Neue"/>
                <a:sym typeface="Bebas Neue"/>
              </a:rPr>
              <a:t>Bityard &amp; DeCenter- </a:t>
            </a:r>
            <a:r>
              <a:rPr lang="en-GB" sz="1000"/>
              <a:t>interested individuals can subscribe to enjoy unlimited access to cryptocurrency information while leveraging the platform to connect with other crypto traders/enthusiasts.</a:t>
            </a:r>
            <a:endParaRPr sz="1000"/>
          </a:p>
          <a:p>
            <a:pPr marL="457200" lvl="0" indent="-292100" algn="l" rtl="0">
              <a:spcBef>
                <a:spcPts val="0"/>
              </a:spcBef>
              <a:spcAft>
                <a:spcPts val="0"/>
              </a:spcAft>
              <a:buSzPts val="1000"/>
              <a:buChar char="○"/>
            </a:pPr>
            <a:r>
              <a:rPr lang="en-GB" sz="1000">
                <a:latin typeface="Bebas Neue"/>
                <a:ea typeface="Bebas Neue"/>
                <a:cs typeface="Bebas Neue"/>
                <a:sym typeface="Bebas Neue"/>
              </a:rPr>
              <a:t>Minter network- </a:t>
            </a:r>
            <a:r>
              <a:rPr lang="en-GB" sz="1000"/>
              <a:t>more than 300,000 members, and many traders join to get free information regarding upcoming tokens.</a:t>
            </a:r>
            <a:endParaRPr sz="1000"/>
          </a:p>
          <a:p>
            <a:pPr marL="457200" lvl="0" indent="-292100" algn="l" rtl="0">
              <a:spcBef>
                <a:spcPts val="0"/>
              </a:spcBef>
              <a:spcAft>
                <a:spcPts val="0"/>
              </a:spcAft>
              <a:buSzPts val="1000"/>
              <a:buChar char="○"/>
            </a:pPr>
            <a:r>
              <a:rPr lang="en-GB" sz="1000">
                <a:latin typeface="Bebas Neue"/>
                <a:ea typeface="Bebas Neue"/>
                <a:cs typeface="Bebas Neue"/>
                <a:sym typeface="Bebas Neue"/>
              </a:rPr>
              <a:t>Altchica -</a:t>
            </a:r>
            <a:r>
              <a:rPr lang="en-GB" sz="1000"/>
              <a:t> With more than 7,200 members and still counting, Altchica boasts one of the largest communities of traders and investors</a:t>
            </a:r>
            <a:endParaRPr sz="1000"/>
          </a:p>
          <a:p>
            <a:pPr marL="0" lvl="0" indent="0" algn="l" rtl="0">
              <a:spcBef>
                <a:spcPts val="1000"/>
              </a:spcBef>
              <a:spcAft>
                <a:spcPts val="0"/>
              </a:spcAft>
              <a:buNone/>
            </a:pPr>
            <a:endParaRPr sz="1000"/>
          </a:p>
        </p:txBody>
      </p:sp>
    </p:spTree>
  </p:cSld>
  <p:clrMapOvr>
    <a:masterClrMapping/>
  </p:clrMapOvr>
</p:sld>
</file>

<file path=ppt/theme/theme1.xml><?xml version="1.0" encoding="utf-8"?>
<a:theme xmlns:a="http://schemas.openxmlformats.org/drawingml/2006/main" name="Minimalist Aesthetics Business Plan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9882</Words>
  <Application>WPS Presentation</Application>
  <PresentationFormat/>
  <Paragraphs>283</Paragraphs>
  <Slides>24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24</vt:i4>
      </vt:variant>
    </vt:vector>
  </HeadingPairs>
  <TitlesOfParts>
    <vt:vector size="42" baseType="lpstr">
      <vt:lpstr>Arial</vt:lpstr>
      <vt:lpstr>SimSun</vt:lpstr>
      <vt:lpstr>Wingdings</vt:lpstr>
      <vt:lpstr>Arial</vt:lpstr>
      <vt:lpstr>Josefin Sans</vt:lpstr>
      <vt:lpstr>Thonburi</vt:lpstr>
      <vt:lpstr>Bebas Neue</vt:lpstr>
      <vt:lpstr>Quicksand</vt:lpstr>
      <vt:lpstr>Anaheim</vt:lpstr>
      <vt:lpstr>Cardo</vt:lpstr>
      <vt:lpstr>Roboto Condensed Light</vt:lpstr>
      <vt:lpstr>微软雅黑</vt:lpstr>
      <vt:lpstr>汉仪旗黑</vt:lpstr>
      <vt:lpstr>Arial Unicode MS</vt:lpstr>
      <vt:lpstr>Wingdings</vt:lpstr>
      <vt:lpstr>宋体-简</vt:lpstr>
      <vt:lpstr>苹方-简</vt:lpstr>
      <vt:lpstr>Minimalist Aesthetics Business Plan by Slidesgo</vt:lpstr>
      <vt:lpstr>Strategy</vt:lpstr>
      <vt:lpstr>What is the goal of this strategy ?</vt:lpstr>
      <vt:lpstr>4 main steps into the growth hacking process                following a lean marketing model </vt:lpstr>
      <vt:lpstr>01</vt:lpstr>
      <vt:lpstr>Analog Marketing Strategies</vt:lpstr>
      <vt:lpstr>PowerPoint 演示文稿</vt:lpstr>
      <vt:lpstr>PowerPoint 演示文稿</vt:lpstr>
      <vt:lpstr>PowerPoint 演示文稿</vt:lpstr>
      <vt:lpstr>WEB2 Communities and pages to aim for: </vt:lpstr>
      <vt:lpstr>PowerPoint 演示文稿</vt:lpstr>
      <vt:lpstr>Using Existing users and Ingame features to boost popularity of ethlas on social media platforms</vt:lpstr>
      <vt:lpstr>02</vt:lpstr>
      <vt:lpstr>Customer Experience Optimisation</vt:lpstr>
      <vt:lpstr>Customer Experience Optimisation</vt:lpstr>
      <vt:lpstr>03</vt:lpstr>
      <vt:lpstr>FOMO marketing</vt:lpstr>
      <vt:lpstr>New Content Emails</vt:lpstr>
      <vt:lpstr>Whiteboard Ideas </vt:lpstr>
      <vt:lpstr>04</vt:lpstr>
      <vt:lpstr>PowerPoint 演示文稿</vt:lpstr>
      <vt:lpstr>Providing benefits to users for referrals without making loss:</vt:lpstr>
      <vt:lpstr>Providing benefits to users for referrals without making loss:</vt:lpstr>
      <vt:lpstr>Badge/Emote distribution chart</vt:lpstr>
      <vt:lpstr>End of this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User Growth Hacking Strategy</dc:title>
  <dc:creator/>
  <cp:lastModifiedBy>athenos</cp:lastModifiedBy>
  <cp:revision>1</cp:revision>
  <dcterms:created xsi:type="dcterms:W3CDTF">2024-04-29T16:42:35Z</dcterms:created>
  <dcterms:modified xsi:type="dcterms:W3CDTF">2024-04-29T16:42:35Z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